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9" r:id="rId1"/>
  </p:sldMasterIdLst>
  <p:notesMasterIdLst>
    <p:notesMasterId r:id="rId11"/>
  </p:notesMasterIdLst>
  <p:handoutMasterIdLst>
    <p:handoutMasterId r:id="rId12"/>
  </p:handoutMasterIdLst>
  <p:sldIdLst>
    <p:sldId id="1986" r:id="rId2"/>
    <p:sldId id="1978" r:id="rId3"/>
    <p:sldId id="1985" r:id="rId4"/>
    <p:sldId id="1984" r:id="rId5"/>
    <p:sldId id="1970" r:id="rId6"/>
    <p:sldId id="1977" r:id="rId7"/>
    <p:sldId id="1981" r:id="rId8"/>
    <p:sldId id="1982" r:id="rId9"/>
    <p:sldId id="1983" r:id="rId10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9933"/>
    <a:srgbClr val="33CCFF"/>
    <a:srgbClr val="006666"/>
    <a:srgbClr val="FAFFB9"/>
    <a:srgbClr val="FF9900"/>
    <a:srgbClr val="DBE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96" autoAdjust="0"/>
    <p:restoredTop sz="96370" autoAdjust="0"/>
  </p:normalViewPr>
  <p:slideViewPr>
    <p:cSldViewPr>
      <p:cViewPr varScale="1">
        <p:scale>
          <a:sx n="85" d="100"/>
          <a:sy n="85" d="100"/>
        </p:scale>
        <p:origin x="1157" y="7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36295-9CEA-46EE-96C4-FE35AB1F968B}" type="datetimeFigureOut">
              <a:rPr lang="ko-KR" altLang="en-US" smtClean="0"/>
              <a:pPr/>
              <a:t>2024-04-08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335FB-093E-416E-B1A4-B2BE9D3CD5E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6285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40CCE-EF93-4335-8BF2-1ECD47AC1A5B}" type="datetimeFigureOut">
              <a:rPr lang="ko-KR" altLang="en-US" smtClean="0"/>
              <a:t>2024-04-08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47164-8964-4C56-A088-593EFDFE552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2402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037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7651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223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B63F-6E6F-4165-A40D-2B6985204C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988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826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86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2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6217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9963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0418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064EE-92C6-44C8-8D8D-C77D910686D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3442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FCEE6-A8B9-4E87-81E3-67B1867F1C23}" type="slidenum">
              <a:rPr kumimoji="0" lang="ko-KR" altLang="en-US" smtClean="0"/>
              <a:pPr eaLnBrk="1" latinLnBrk="0" hangingPunct="1"/>
              <a:t>‹#›</a:t>
            </a:fld>
            <a:endParaRPr kumimoji="0"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1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otzdzmQYxQ&amp;list=PL9QxbpYKcLmIgQhxja5f_PbuoRN1rl83G" TargetMode="External"/><Relationship Id="rId2" Type="http://schemas.openxmlformats.org/officeDocument/2006/relationships/hyperlink" Target="https://www.youtube.com/watch?v=wK2aUvuKEN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텍스트이(가) 표시된 사진&#10;&#10;자동 생성된 설명">
            <a:extLst>
              <a:ext uri="{FF2B5EF4-FFF2-40B4-BE49-F238E27FC236}">
                <a16:creationId xmlns:a16="http://schemas.microsoft.com/office/drawing/2014/main" id="{AC6C8C81-B83B-421D-8C03-EB396B159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9849" y="68263"/>
            <a:ext cx="5024302" cy="6721475"/>
          </a:xfrm>
          <a:noFill/>
        </p:spPr>
      </p:pic>
    </p:spTree>
    <p:extLst>
      <p:ext uri="{BB962C8B-B14F-4D97-AF65-F5344CB8AC3E}">
        <p14:creationId xmlns:p14="http://schemas.microsoft.com/office/powerpoint/2010/main" val="418116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49C66A-B3E6-4A94-9005-87E760C38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낭만</a:t>
            </a:r>
            <a:r>
              <a:rPr lang="en-US" altLang="ko-KR" b="1" dirty="0"/>
              <a:t>?</a:t>
            </a:r>
            <a:r>
              <a:rPr lang="ko-KR" altLang="en-US" b="1" dirty="0"/>
              <a:t> 고고학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1AB49CF-7D8A-4F73-A4F2-F69B2FB39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altLang="ko-KR" sz="3800" b="1" dirty="0"/>
              <a:t> ”</a:t>
            </a:r>
            <a:r>
              <a:rPr lang="ko-KR" altLang="en-US" sz="3800" b="1" dirty="0"/>
              <a:t>낭만</a:t>
            </a:r>
            <a:r>
              <a:rPr lang="en-US" altLang="ko-KR" sz="3800" b="1" dirty="0"/>
              <a:t>”</a:t>
            </a:r>
            <a:r>
              <a:rPr lang="ko-KR" altLang="en-US" sz="3800" b="1" dirty="0"/>
              <a:t>은 반어적인 표현</a:t>
            </a:r>
            <a:r>
              <a:rPr lang="en-US" altLang="ko-KR" sz="3800" b="1" dirty="0"/>
              <a:t>, </a:t>
            </a:r>
            <a:r>
              <a:rPr lang="ko-KR" altLang="en-US" sz="3800" b="1" dirty="0"/>
              <a:t>현실은 막노동이다</a:t>
            </a:r>
            <a:r>
              <a:rPr lang="en-US" altLang="ko-KR" sz="3800" b="1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dirty="0"/>
              <a:t>-</a:t>
            </a:r>
            <a:r>
              <a:rPr lang="ko-KR" altLang="en-US" dirty="0"/>
              <a:t>발굴 결과물만 갖고</a:t>
            </a:r>
            <a:r>
              <a:rPr lang="en-US" altLang="ko-KR" dirty="0"/>
              <a:t>, </a:t>
            </a:r>
            <a:r>
              <a:rPr lang="ko-KR" altLang="en-US" dirty="0"/>
              <a:t>역사적 해석을 하고</a:t>
            </a:r>
            <a:r>
              <a:rPr lang="en-US" altLang="ko-KR" dirty="0"/>
              <a:t>, </a:t>
            </a:r>
            <a:r>
              <a:rPr lang="ko-KR" altLang="en-US" dirty="0"/>
              <a:t>스토리를 구성하고</a:t>
            </a:r>
            <a:r>
              <a:rPr lang="en-US" altLang="ko-KR" dirty="0"/>
              <a:t>, </a:t>
            </a:r>
            <a:r>
              <a:rPr lang="ko-KR" altLang="en-US" dirty="0"/>
              <a:t>본인 경험을 가미하면</a:t>
            </a:r>
            <a:r>
              <a:rPr lang="en-US" altLang="ko-KR" dirty="0"/>
              <a:t>, </a:t>
            </a:r>
            <a:r>
              <a:rPr lang="ko-KR" altLang="en-US" dirty="0"/>
              <a:t>영화 인디아나 존스처럼</a:t>
            </a:r>
            <a:r>
              <a:rPr lang="en-US" altLang="ko-KR" dirty="0"/>
              <a:t>, </a:t>
            </a:r>
            <a:r>
              <a:rPr lang="ko-KR" altLang="en-US" dirty="0"/>
              <a:t>멋진 옷을 입고</a:t>
            </a:r>
            <a:r>
              <a:rPr lang="en-US" altLang="ko-KR" dirty="0"/>
              <a:t>, </a:t>
            </a:r>
            <a:r>
              <a:rPr lang="ko-KR" altLang="en-US" dirty="0"/>
              <a:t>폼 잡고</a:t>
            </a:r>
            <a:r>
              <a:rPr lang="en-US" altLang="ko-KR" dirty="0"/>
              <a:t>, </a:t>
            </a:r>
            <a:r>
              <a:rPr lang="ko-KR" altLang="en-US" dirty="0"/>
              <a:t>붓질이나 하는 줄 알고 낭만적으로 생각하는데</a:t>
            </a:r>
            <a:r>
              <a:rPr lang="en-US" altLang="ko-KR" dirty="0"/>
              <a:t>, </a:t>
            </a:r>
            <a:r>
              <a:rPr lang="ko-KR" altLang="en-US" dirty="0"/>
              <a:t>실상은 삽질과 </a:t>
            </a:r>
            <a:r>
              <a:rPr lang="ko-KR" altLang="en-US" dirty="0" err="1"/>
              <a:t>호미질</a:t>
            </a:r>
            <a:r>
              <a:rPr lang="en-US" altLang="ko-KR" dirty="0"/>
              <a:t>, </a:t>
            </a:r>
            <a:r>
              <a:rPr lang="ko-KR" altLang="en-US" dirty="0" err="1"/>
              <a:t>곡갱이질은</a:t>
            </a:r>
            <a:r>
              <a:rPr lang="ko-KR" altLang="en-US" dirty="0"/>
              <a:t> 물론이고</a:t>
            </a:r>
            <a:r>
              <a:rPr lang="en-US" altLang="ko-KR" dirty="0"/>
              <a:t>,</a:t>
            </a:r>
            <a:r>
              <a:rPr lang="ko-KR" altLang="en-US" dirty="0"/>
              <a:t> 날씨 여건에 따라 여러 극한상황 속에 애환이 늘 존재한다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536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45E3B2FC-4BD7-4903-AE8D-6195714F51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33"/>
          <a:stretch/>
        </p:blipFill>
        <p:spPr>
          <a:xfrm>
            <a:off x="20" y="10"/>
            <a:ext cx="9143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1555246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내용 개체 틀 8">
            <a:extLst>
              <a:ext uri="{FF2B5EF4-FFF2-40B4-BE49-F238E27FC236}">
                <a16:creationId xmlns:a16="http://schemas.microsoft.com/office/drawing/2014/main" id="{CFA3A76D-F898-405B-9517-308860963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395536" y="68263"/>
            <a:ext cx="8424936" cy="6721475"/>
          </a:xfrm>
          <a:noFill/>
        </p:spPr>
      </p:pic>
    </p:spTree>
    <p:extLst>
      <p:ext uri="{BB962C8B-B14F-4D97-AF65-F5344CB8AC3E}">
        <p14:creationId xmlns:p14="http://schemas.microsoft.com/office/powerpoint/2010/main" val="3575990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745D79-9BB4-4377-B85A-A1ADAA30A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792" y="313362"/>
            <a:ext cx="3250704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ko-KR" altLang="en-US" b="1" dirty="0"/>
              <a:t>고고학</a:t>
            </a:r>
            <a:br>
              <a:rPr lang="en-US" altLang="ko-KR" sz="2400" dirty="0"/>
            </a:br>
            <a:endParaRPr lang="ko-KR" alt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BDAE43-C410-9722-45F5-24C05D25C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53" y="1634698"/>
            <a:ext cx="8229600" cy="4954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>
                <a:solidFill>
                  <a:srgbClr val="FF0000"/>
                </a:solidFill>
              </a:rPr>
              <a:t>☆</a:t>
            </a:r>
            <a:r>
              <a:rPr lang="en-US" altLang="ko-KR" dirty="0"/>
              <a:t> </a:t>
            </a:r>
            <a:r>
              <a:rPr lang="ko-KR" altLang="en-US" dirty="0"/>
              <a:t>영화 </a:t>
            </a:r>
            <a:r>
              <a:rPr lang="en-US" altLang="ko-KR" b="1" dirty="0"/>
              <a:t>“</a:t>
            </a:r>
            <a:r>
              <a:rPr lang="ko-KR" altLang="en-US" b="1" dirty="0"/>
              <a:t>인디아나 존스</a:t>
            </a:r>
            <a:r>
              <a:rPr lang="en-US" altLang="ko-KR" b="1" dirty="0"/>
              <a:t>”</a:t>
            </a:r>
            <a:r>
              <a:rPr lang="ko-KR" altLang="en-US" dirty="0"/>
              <a:t>는 도둑이다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</a:t>
            </a:r>
            <a:r>
              <a:rPr lang="ko-KR" altLang="en-US" dirty="0"/>
              <a:t>그렇다</a:t>
            </a:r>
            <a:r>
              <a:rPr lang="en-US" altLang="ko-KR" sz="2800" dirty="0"/>
              <a:t>  /  </a:t>
            </a:r>
            <a:r>
              <a:rPr lang="ko-KR" altLang="en-US" sz="2800" dirty="0"/>
              <a:t>아니다</a:t>
            </a:r>
            <a:endParaRPr lang="en-US" altLang="ko-KR" sz="2800" dirty="0"/>
          </a:p>
          <a:p>
            <a:pPr marL="0" indent="0">
              <a:buNone/>
            </a:pPr>
            <a:endParaRPr lang="en-US" altLang="ko-KR" sz="2800" dirty="0"/>
          </a:p>
          <a:p>
            <a:pPr marL="0" indent="0">
              <a:buNone/>
            </a:pPr>
            <a:r>
              <a:rPr lang="ko-KR" altLang="en-US" dirty="0">
                <a:solidFill>
                  <a:srgbClr val="FF0000"/>
                </a:solidFill>
              </a:rPr>
              <a:t>☆ </a:t>
            </a:r>
            <a:r>
              <a:rPr lang="ko-KR" altLang="en-US" dirty="0"/>
              <a:t>발굴 도중 출토된 </a:t>
            </a:r>
            <a:r>
              <a:rPr lang="ko-KR" altLang="en-US" b="1" dirty="0"/>
              <a:t>인골</a:t>
            </a:r>
            <a:r>
              <a:rPr lang="ko-KR" altLang="en-US" dirty="0"/>
              <a:t>은 유물이다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</a:t>
            </a:r>
            <a:r>
              <a:rPr lang="en-US" altLang="ko-KR" sz="2800" dirty="0"/>
              <a:t> </a:t>
            </a:r>
            <a:r>
              <a:rPr lang="ko-KR" altLang="en-US" sz="2800" dirty="0"/>
              <a:t>그렇다</a:t>
            </a:r>
            <a:r>
              <a:rPr lang="en-US" altLang="ko-KR" sz="2800" dirty="0"/>
              <a:t>  /  </a:t>
            </a:r>
            <a:r>
              <a:rPr lang="ko-KR" altLang="en-US" sz="2800" dirty="0"/>
              <a:t>아니다</a:t>
            </a:r>
            <a:endParaRPr lang="en-US" altLang="ko-KR" dirty="0"/>
          </a:p>
          <a:p>
            <a:pPr marL="0" indent="0">
              <a:buNone/>
            </a:pPr>
            <a:endParaRPr lang="en-US" altLang="ko-K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ko-KR" altLang="en-US" dirty="0">
                <a:solidFill>
                  <a:srgbClr val="FF0000"/>
                </a:solidFill>
              </a:rPr>
              <a:t>☆ </a:t>
            </a:r>
            <a:r>
              <a:rPr lang="en-US" altLang="ko-KR" b="1" dirty="0"/>
              <a:t>“</a:t>
            </a:r>
            <a:r>
              <a:rPr lang="ko-KR" altLang="en-US" b="1" dirty="0"/>
              <a:t>옛 것을 생각하는 학문</a:t>
            </a:r>
            <a:r>
              <a:rPr lang="en-US" altLang="ko-KR" b="1" dirty="0"/>
              <a:t>”</a:t>
            </a:r>
            <a:r>
              <a:rPr lang="ko-KR" altLang="en-US" dirty="0"/>
              <a:t>이란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   A : </a:t>
            </a:r>
            <a:r>
              <a:rPr lang="ko-KR" altLang="en-US" dirty="0"/>
              <a:t>考古學</a:t>
            </a:r>
            <a:r>
              <a:rPr lang="en-US" altLang="ko-KR" dirty="0"/>
              <a:t>(</a:t>
            </a:r>
            <a:r>
              <a:rPr lang="ko-KR" altLang="en-US" dirty="0"/>
              <a:t>고고학</a:t>
            </a:r>
            <a:r>
              <a:rPr lang="en-US" altLang="ko-KR" dirty="0"/>
              <a:t>)   /</a:t>
            </a:r>
            <a:r>
              <a:rPr lang="ko-KR" altLang="en-US" dirty="0"/>
              <a:t>   </a:t>
            </a:r>
            <a:r>
              <a:rPr lang="en-US" altLang="ko-KR" dirty="0"/>
              <a:t>B : </a:t>
            </a:r>
            <a:r>
              <a:rPr lang="ko-KR" altLang="en-US" dirty="0"/>
              <a:t>古考學</a:t>
            </a:r>
            <a:r>
              <a:rPr lang="en-US" altLang="ko-KR" dirty="0"/>
              <a:t>(</a:t>
            </a:r>
            <a:r>
              <a:rPr lang="ko-KR" altLang="en-US" dirty="0"/>
              <a:t>고고학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endParaRPr lang="en-US" altLang="ko-K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BDAE43-C410-9722-45F5-24C05D25C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b="1" dirty="0">
                <a:solidFill>
                  <a:srgbClr val="FF0000"/>
                </a:solidFill>
              </a:rPr>
              <a:t>☆ </a:t>
            </a:r>
            <a:r>
              <a:rPr lang="ko-KR" altLang="en-US" b="1" dirty="0"/>
              <a:t>젠더 고고학</a:t>
            </a:r>
            <a:r>
              <a:rPr lang="en-US" altLang="ko-KR" b="1" dirty="0"/>
              <a:t>(</a:t>
            </a:r>
            <a:r>
              <a:rPr lang="ko-KR" altLang="en-US" b="1" dirty="0"/>
              <a:t>考古學</a:t>
            </a:r>
            <a:r>
              <a:rPr lang="en-US" altLang="ko-KR" b="1" dirty="0"/>
              <a:t>)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-</a:t>
            </a:r>
            <a:r>
              <a:rPr lang="ko-KR" altLang="en-US" sz="2000" dirty="0"/>
              <a:t>시간이 지나면서 작업 환경과 여건의 변화됨</a:t>
            </a:r>
            <a:r>
              <a:rPr lang="en-US" altLang="ko-KR" sz="2000" dirty="0"/>
              <a:t>.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ko-KR" altLang="en-US" sz="2000" dirty="0"/>
              <a:t>힘든 노동이나 작업은 기계화</a:t>
            </a:r>
            <a:r>
              <a:rPr lang="en-US" altLang="ko-KR" sz="2000" dirty="0"/>
              <a:t>,</a:t>
            </a:r>
            <a:r>
              <a:rPr lang="ko-KR" altLang="en-US" sz="2000" dirty="0"/>
              <a:t> 과학화로 편리화 되고</a:t>
            </a:r>
            <a:r>
              <a:rPr lang="en-US" altLang="ko-KR" sz="2000" dirty="0"/>
              <a:t>,</a:t>
            </a:r>
            <a:r>
              <a:rPr lang="ko-KR" altLang="en-US" sz="2000" dirty="0"/>
              <a:t> 남녀 작업구분 다소 해소  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-</a:t>
            </a:r>
            <a:r>
              <a:rPr lang="ko-KR" altLang="en-US" sz="2000" dirty="0"/>
              <a:t>고정관념 변화 필요</a:t>
            </a:r>
            <a:r>
              <a:rPr lang="en-US" altLang="ko-KR" sz="2000" dirty="0"/>
              <a:t>: </a:t>
            </a:r>
            <a:r>
              <a:rPr lang="ko-KR" altLang="en-US" sz="2000" dirty="0"/>
              <a:t>남성적 시각 및 인식 변화 필요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1) </a:t>
            </a:r>
            <a:r>
              <a:rPr lang="ko-KR" altLang="en-US" sz="2000" dirty="0"/>
              <a:t>사냥은 남자</a:t>
            </a:r>
            <a:r>
              <a:rPr lang="en-US" altLang="ko-KR" sz="2000" dirty="0"/>
              <a:t>, </a:t>
            </a:r>
            <a:r>
              <a:rPr lang="ko-KR" altLang="en-US" sz="2000" dirty="0"/>
              <a:t>채집은 여자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2) </a:t>
            </a:r>
            <a:r>
              <a:rPr lang="ko-KR" altLang="en-US" sz="2000" dirty="0"/>
              <a:t>음식 조리나</a:t>
            </a:r>
            <a:r>
              <a:rPr lang="en-US" altLang="ko-KR" sz="2000" dirty="0"/>
              <a:t> </a:t>
            </a:r>
            <a:r>
              <a:rPr lang="ko-KR" altLang="en-US" sz="2000" dirty="0"/>
              <a:t>옷 수선은 여자</a:t>
            </a:r>
            <a:r>
              <a:rPr lang="en-US" altLang="ko-KR" sz="2000" dirty="0"/>
              <a:t>, </a:t>
            </a:r>
            <a:r>
              <a:rPr lang="ko-KR" altLang="en-US" sz="2000" dirty="0"/>
              <a:t>돌로 사냥도구 만드는 일은 남자</a:t>
            </a:r>
            <a:endParaRPr lang="en-US" altLang="ko-KR" sz="2000" dirty="0"/>
          </a:p>
          <a:p>
            <a:pPr marL="0" indent="0">
              <a:buNone/>
            </a:pPr>
            <a:endParaRPr lang="en-US" altLang="ko-K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ko-KR" altLang="en-US" b="1" dirty="0">
                <a:solidFill>
                  <a:srgbClr val="FF0000"/>
                </a:solidFill>
              </a:rPr>
              <a:t>☆ </a:t>
            </a:r>
            <a:r>
              <a:rPr lang="en-US" altLang="ko-KR" b="1" dirty="0"/>
              <a:t>AI </a:t>
            </a:r>
            <a:r>
              <a:rPr lang="ko-KR" altLang="en-US" b="1" dirty="0"/>
              <a:t>세상과 고고학</a:t>
            </a:r>
            <a:r>
              <a:rPr lang="en-US" altLang="ko-KR" b="1" dirty="0"/>
              <a:t> (</a:t>
            </a:r>
            <a:r>
              <a:rPr lang="ko-KR" altLang="en-US" b="1" dirty="0"/>
              <a:t>考古學</a:t>
            </a:r>
            <a:r>
              <a:rPr lang="en-US" altLang="ko-KR" b="1" dirty="0"/>
              <a:t>)</a:t>
            </a:r>
          </a:p>
          <a:p>
            <a:pPr marL="0" indent="0">
              <a:buNone/>
            </a:pPr>
            <a:r>
              <a:rPr lang="en-US" altLang="ko-KR" sz="2000" dirty="0"/>
              <a:t>     </a:t>
            </a:r>
          </a:p>
          <a:p>
            <a:pPr>
              <a:buFontTx/>
              <a:buChar char="-"/>
            </a:pPr>
            <a:r>
              <a:rPr lang="en-US" altLang="ko-KR" sz="2000" dirty="0"/>
              <a:t>Chat GPT</a:t>
            </a:r>
            <a:r>
              <a:rPr lang="ko-KR" altLang="en-US" sz="2000" dirty="0"/>
              <a:t>를 통해 논문이나 보고서 작성을 하는 시간과 비용 절감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/>
              <a:t>    (Chat GPT </a:t>
            </a:r>
            <a:r>
              <a:rPr lang="ko-KR" altLang="en-US" sz="2000" dirty="0"/>
              <a:t>만든 자료를 걸러내는 시스템 구축 중</a:t>
            </a:r>
            <a:r>
              <a:rPr lang="en-US" altLang="ko-K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7234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9C65C33-4DBB-4199-92D6-E4F4A2192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/>
          <a:lstStyle/>
          <a:p>
            <a:pPr marL="0" indent="0" algn="ctr">
              <a:buNone/>
            </a:pPr>
            <a:r>
              <a:rPr lang="ko-KR" altLang="en-US" sz="4000" b="1" dirty="0"/>
              <a:t>보존처리학</a:t>
            </a:r>
            <a:endParaRPr lang="en-US" altLang="ko-KR" sz="4000" b="1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b="0" i="0" dirty="0">
              <a:solidFill>
                <a:srgbClr val="555555"/>
              </a:solidFill>
              <a:effectLst/>
              <a:latin typeface="Nanum Barun Gothic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금속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·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목재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·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석재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·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지류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·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회화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·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섬유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· 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도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·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토기유물    의 재질별로 손상에 대한 원인규명</a:t>
            </a:r>
            <a:r>
              <a:rPr lang="en-US" altLang="ko-KR" b="0" i="0" dirty="0">
                <a:solidFill>
                  <a:srgbClr val="555555"/>
                </a:solidFill>
                <a:effectLst/>
                <a:latin typeface="Nanum Barun Gothic"/>
              </a:rPr>
              <a:t>, </a:t>
            </a:r>
            <a:r>
              <a:rPr lang="ko-KR" altLang="en-US" b="0" i="0" dirty="0">
                <a:solidFill>
                  <a:srgbClr val="555555"/>
                </a:solidFill>
                <a:effectLst/>
                <a:latin typeface="Nanum Barun Gothic"/>
              </a:rPr>
              <a:t>예방보존 및 보존처리 방법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83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16B5AA-8B4F-47E1-AD1C-7E2CB1FE0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270000"/>
              </a:lnSpc>
              <a:buNone/>
            </a:pPr>
            <a:r>
              <a:rPr lang="ko-KR" altLang="en-US" dirty="0"/>
              <a:t>여러분</a:t>
            </a:r>
            <a:r>
              <a:rPr lang="en-US" altLang="ko-KR" dirty="0"/>
              <a:t>!</a:t>
            </a:r>
          </a:p>
          <a:p>
            <a:pPr marL="0" indent="0">
              <a:lnSpc>
                <a:spcPct val="270000"/>
              </a:lnSpc>
              <a:buNone/>
            </a:pPr>
            <a:r>
              <a:rPr lang="ko-KR" altLang="en-US" dirty="0"/>
              <a:t>사랑합니다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70000"/>
              </a:lnSpc>
              <a:buNone/>
            </a:pPr>
            <a:r>
              <a:rPr lang="ko-KR" altLang="en-US" dirty="0"/>
              <a:t>자기 자신을 사랑하면</a:t>
            </a:r>
            <a:r>
              <a:rPr lang="en-US" altLang="ko-KR" dirty="0"/>
              <a:t>, </a:t>
            </a:r>
            <a:r>
              <a:rPr lang="ko-KR" altLang="en-US" dirty="0"/>
              <a:t>하루가 새롭습니다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70000"/>
              </a:lnSpc>
              <a:buNone/>
            </a:pPr>
            <a:r>
              <a:rPr lang="ko-KR" altLang="en-US" dirty="0"/>
              <a:t>그리고 가끔은 하늘을 올려 보고</a:t>
            </a:r>
            <a:r>
              <a:rPr lang="en-US" altLang="ko-KR" dirty="0"/>
              <a:t>, </a:t>
            </a:r>
            <a:r>
              <a:rPr lang="ko-KR" altLang="en-US" dirty="0"/>
              <a:t>정말 아주 가끔은 주변을 돌아 보는 마음의 여유를 느껴 보시기 바랍니다</a:t>
            </a:r>
            <a:r>
              <a:rPr lang="en-US" altLang="ko-KR" dirty="0"/>
              <a:t>.</a:t>
            </a:r>
          </a:p>
          <a:p>
            <a:pPr marL="0" indent="0">
              <a:lnSpc>
                <a:spcPct val="270000"/>
              </a:lnSpc>
              <a:buNone/>
            </a:pPr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336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86E9B8-EC28-4979-98DD-8CFC2C319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ko-KR" altLang="en-US" dirty="0">
                <a:hlinkClick r:id="rId2"/>
              </a:rPr>
              <a:t>“도굴이나 다름없었다” 아수라장 같았던 </a:t>
            </a:r>
            <a:r>
              <a:rPr lang="ko-KR" altLang="en-US" dirty="0" err="1">
                <a:hlinkClick r:id="rId2"/>
              </a:rPr>
              <a:t>무령왕릉</a:t>
            </a:r>
            <a:r>
              <a:rPr lang="ko-KR" altLang="en-US" dirty="0">
                <a:hlinkClick r:id="rId2"/>
              </a:rPr>
              <a:t> 발굴 어떻게 이루어졌나 </a:t>
            </a:r>
            <a:r>
              <a:rPr lang="en-US" altLang="ko-KR" dirty="0">
                <a:hlinkClick r:id="rId2"/>
              </a:rPr>
              <a:t>– YouTube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>
                <a:hlinkClick r:id="rId3"/>
              </a:rPr>
              <a:t>제</a:t>
            </a:r>
            <a:r>
              <a:rPr lang="en-US" altLang="ko-KR" dirty="0">
                <a:hlinkClick r:id="rId3"/>
              </a:rPr>
              <a:t>1</a:t>
            </a:r>
            <a:r>
              <a:rPr lang="ko-KR" altLang="en-US" dirty="0">
                <a:hlinkClick r:id="rId3"/>
              </a:rPr>
              <a:t>부 </a:t>
            </a:r>
            <a:r>
              <a:rPr lang="en-US" altLang="ko-KR" dirty="0">
                <a:hlinkClick r:id="rId3"/>
              </a:rPr>
              <a:t>'</a:t>
            </a:r>
            <a:r>
              <a:rPr lang="ko-KR" altLang="en-US" dirty="0">
                <a:hlinkClick r:id="rId3"/>
              </a:rPr>
              <a:t>무덤에서 출토된 유물은 어떻게 될까</a:t>
            </a:r>
            <a:r>
              <a:rPr lang="en-US" altLang="ko-KR" dirty="0">
                <a:hlinkClick r:id="rId3"/>
              </a:rPr>
              <a:t>?' |</a:t>
            </a:r>
            <a:r>
              <a:rPr lang="ko-KR" altLang="en-US" dirty="0">
                <a:hlinkClick r:id="rId3"/>
              </a:rPr>
              <a:t>금속</a:t>
            </a:r>
            <a:r>
              <a:rPr lang="en-US" altLang="ko-KR" dirty="0">
                <a:hlinkClick r:id="rId3"/>
              </a:rPr>
              <a:t>|</a:t>
            </a:r>
            <a:r>
              <a:rPr lang="ko-KR" altLang="en-US" dirty="0">
                <a:hlinkClick r:id="rId3"/>
              </a:rPr>
              <a:t>출토</a:t>
            </a:r>
            <a:r>
              <a:rPr lang="en-US" altLang="ko-KR" dirty="0">
                <a:hlinkClick r:id="rId3"/>
              </a:rPr>
              <a:t>|</a:t>
            </a:r>
            <a:r>
              <a:rPr lang="ko-KR" altLang="en-US" dirty="0">
                <a:hlinkClick r:id="rId3"/>
              </a:rPr>
              <a:t>보존처리</a:t>
            </a:r>
            <a:r>
              <a:rPr lang="en-US" altLang="ko-KR" dirty="0">
                <a:hlinkClick r:id="rId3"/>
              </a:rPr>
              <a:t>| (youtube.com)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https://youtu.be/qR1o3e3fpoI?si=KvauzSPfExKqZi4S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9629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14683</TotalTime>
  <Words>307</Words>
  <Application>Microsoft Office PowerPoint</Application>
  <PresentationFormat>화면 슬라이드 쇼(4:3)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Nanum Barun Gothic</vt:lpstr>
      <vt:lpstr>맑은 고딕</vt:lpstr>
      <vt:lpstr>Arial</vt:lpstr>
      <vt:lpstr>Office 테마</vt:lpstr>
      <vt:lpstr>PowerPoint 프레젠테이션</vt:lpstr>
      <vt:lpstr>낭만? 고고학</vt:lpstr>
      <vt:lpstr>PowerPoint 프레젠테이션</vt:lpstr>
      <vt:lpstr>PowerPoint 프레젠테이션</vt:lpstr>
      <vt:lpstr>고고학 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국립산림과학원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기후변화와 숲, 산림 비즈니스</dc:title>
  <dc:creator>박현</dc:creator>
  <cp:lastModifiedBy>paulm</cp:lastModifiedBy>
  <cp:revision>762</cp:revision>
  <cp:lastPrinted>2018-12-24T06:49:22Z</cp:lastPrinted>
  <dcterms:created xsi:type="dcterms:W3CDTF">2012-04-30T03:44:41Z</dcterms:created>
  <dcterms:modified xsi:type="dcterms:W3CDTF">2024-04-08T10:02:52Z</dcterms:modified>
</cp:coreProperties>
</file>