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4630400" cy="8229600"/>
  <p:notesSz cx="8229600" cy="146304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Inter" panose="020B0600000101010101" charset="0"/>
      <p:regular r:id="rId14"/>
    </p:embeddedFont>
    <p:embeddedFont>
      <p:font typeface="Instrument Sans" panose="020B0600000101010101" charset="0"/>
      <p:regular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3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855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30314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71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2429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914644"/>
            <a:ext cx="7556421" cy="19564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700"/>
              </a:lnSpc>
              <a:buNone/>
            </a:pPr>
            <a:r>
              <a:rPr lang="en-US" sz="6150" dirty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시대예보: 핵개인의 시대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793790" y="4211241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핵개인의 시대, 너는 준비되어 있니? 송길영 작가의 "너는 시대예보: 핵개인의 시대"는 빠르게 변화하는 세상 속에서 개인의 역할과 미래를 탐구하는 책이다. 이 책은 핵개인이란 무엇이며, 어떻게 살아가야 할지에 대한 깊이 있는 통찰을 제공한다.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1270040" y="5918002"/>
            <a:ext cx="2748915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ko-KR" altLang="en-US" sz="2200" dirty="0" smtClean="0">
                <a:solidFill>
                  <a:schemeClr val="bg1"/>
                </a:solidFill>
              </a:rPr>
              <a:t>송영길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7071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 err="1" smtClean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핵개인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01965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ts val="2850"/>
              </a:lnSpc>
              <a:buFontTx/>
              <a:buChar char="-"/>
            </a:pP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디지털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기술의 발전으로 인해 개인의 능력과 영향력이 확대되면서, 자기 주도적으로 삶을 </a:t>
            </a:r>
            <a:r>
              <a:rPr lang="en-US" sz="17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개척하는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주체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</a:t>
            </a:r>
          </a:p>
          <a:p>
            <a:pPr marL="285750" indent="-285750">
              <a:lnSpc>
                <a:spcPts val="2850"/>
              </a:lnSpc>
              <a:buFontTx/>
              <a:buChar char="-"/>
            </a:pP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정보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접근성이 높고, 다양한 플랫폼을 통해 자신을 표현하며, 개인의 가치와 </a:t>
            </a:r>
            <a:r>
              <a:rPr lang="en-US" sz="17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목표를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중시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361866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434348"/>
          </a:solidFill>
          <a:ln/>
        </p:spPr>
      </p:sp>
      <p:sp>
        <p:nvSpPr>
          <p:cNvPr id="6" name="Text 3"/>
          <p:cNvSpPr/>
          <p:nvPr/>
        </p:nvSpPr>
        <p:spPr>
          <a:xfrm>
            <a:off x="982742" y="3703677"/>
            <a:ext cx="132398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1530906" y="36186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정보의 자유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530906" y="4109085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인터넷과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스마트폰을 통해 막대한 양의 </a:t>
            </a:r>
            <a:r>
              <a:rPr lang="en-US" sz="17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정보에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접근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4685467" y="361866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434348"/>
          </a:solidFill>
          <a:ln/>
        </p:spPr>
      </p:sp>
      <p:sp>
        <p:nvSpPr>
          <p:cNvPr id="10" name="Text 7"/>
          <p:cNvSpPr/>
          <p:nvPr/>
        </p:nvSpPr>
        <p:spPr>
          <a:xfrm>
            <a:off x="4846796" y="3703677"/>
            <a:ext cx="187523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8"/>
          <p:cNvSpPr/>
          <p:nvPr/>
        </p:nvSpPr>
        <p:spPr>
          <a:xfrm>
            <a:off x="5422583" y="36186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개인의 목표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422583" y="4109085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사회적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통념이나 기존의 틀에 얽매이지 않고, 자신만의 </a:t>
            </a:r>
            <a:r>
              <a:rPr lang="en-US" sz="17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목표를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추구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793790" y="567975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434348"/>
          </a:solidFill>
          <a:ln/>
        </p:spPr>
      </p:sp>
      <p:sp>
        <p:nvSpPr>
          <p:cNvPr id="14" name="Text 11"/>
          <p:cNvSpPr/>
          <p:nvPr/>
        </p:nvSpPr>
        <p:spPr>
          <a:xfrm>
            <a:off x="950714" y="5764768"/>
            <a:ext cx="196334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3</a:t>
            </a:r>
            <a:endParaRPr lang="en-US" sz="2650" dirty="0"/>
          </a:p>
        </p:txBody>
      </p:sp>
      <p:sp>
        <p:nvSpPr>
          <p:cNvPr id="15" name="Text 12"/>
          <p:cNvSpPr/>
          <p:nvPr/>
        </p:nvSpPr>
        <p:spPr>
          <a:xfrm>
            <a:off x="1530906" y="56797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디지털 네트워크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1530906" y="6170176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온라인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플랫폼을 통해 다른 사람들과 소통하고, </a:t>
            </a:r>
            <a:r>
              <a:rPr lang="en-US" sz="17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네트워크를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구축</a:t>
            </a:r>
            <a:endParaRPr lang="en-US" sz="1750" dirty="0"/>
          </a:p>
        </p:txBody>
      </p:sp>
      <p:sp>
        <p:nvSpPr>
          <p:cNvPr id="17" name="Shape 14"/>
          <p:cNvSpPr/>
          <p:nvPr/>
        </p:nvSpPr>
        <p:spPr>
          <a:xfrm>
            <a:off x="4685467" y="567975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434348"/>
          </a:solidFill>
          <a:ln/>
        </p:spPr>
      </p:sp>
      <p:sp>
        <p:nvSpPr>
          <p:cNvPr id="18" name="Text 15"/>
          <p:cNvSpPr/>
          <p:nvPr/>
        </p:nvSpPr>
        <p:spPr>
          <a:xfrm>
            <a:off x="4837271" y="5764768"/>
            <a:ext cx="206573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4</a:t>
            </a:r>
            <a:endParaRPr lang="en-US" sz="2650" dirty="0"/>
          </a:p>
        </p:txBody>
      </p:sp>
      <p:sp>
        <p:nvSpPr>
          <p:cNvPr id="19" name="Text 16"/>
          <p:cNvSpPr/>
          <p:nvPr/>
        </p:nvSpPr>
        <p:spPr>
          <a:xfrm>
            <a:off x="5422583" y="56797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자기 브랜딩</a:t>
            </a:r>
            <a:endParaRPr lang="en-US" sz="2200" dirty="0"/>
          </a:p>
        </p:txBody>
      </p:sp>
      <p:sp>
        <p:nvSpPr>
          <p:cNvPr id="20" name="Text 17"/>
          <p:cNvSpPr/>
          <p:nvPr/>
        </p:nvSpPr>
        <p:spPr>
          <a:xfrm>
            <a:off x="5422583" y="6170176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자신을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브랜드화하고, 개인의 가치를 드러내기 </a:t>
            </a:r>
            <a:r>
              <a:rPr lang="en-US" sz="17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위해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노력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92749"/>
            <a:ext cx="991754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 err="1" smtClean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K</a:t>
            </a:r>
            <a:r>
              <a:rPr lang="en-US" sz="4450" dirty="0" err="1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는</a:t>
            </a:r>
            <a:r>
              <a:rPr lang="en-US" sz="4450" dirty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 대한민국이 아니다 - 개인화의 시대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15515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한국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사회의 집단주의적 문화에서 벗어나 개인의 가치와 선택이 중요해지는 현실을 보여준다. 핵개인은 자신의 개성과 역량을 발휘하여 사회에 기여하며, 개인의 행복을 추구하는 시대가 도래했다.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36292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개인주의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4944070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한국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사회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</a:t>
            </a:r>
          </a:p>
          <a:p>
            <a:pPr marL="0" indent="0">
              <a:lnSpc>
                <a:spcPts val="2850"/>
              </a:lnSpc>
              <a:buNone/>
            </a:pP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집단주의적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문화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-&gt;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개인주의적인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가치관이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확산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332928" y="436292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자기 주도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332928" y="4944070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핵개인은 자신의 삶을 스스로 책임지고, 주도적으로 이끌어 나가는 </a:t>
            </a:r>
            <a:r>
              <a:rPr lang="en-US" sz="17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것을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중요</a:t>
            </a:r>
            <a:r>
              <a:rPr lang="ko-KR" alt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시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9872067" y="436292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다양성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9872067" y="4944070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개인의 선택과 가치관이 존중받는 사회 분위기가 조성되면서, 다양한 개성과 문화가 </a:t>
            </a:r>
            <a:r>
              <a:rPr lang="en-US" sz="17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공존하는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시대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81593" y="602337"/>
            <a:ext cx="7953613" cy="1062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150"/>
              </a:lnSpc>
              <a:buNone/>
            </a:pPr>
            <a:r>
              <a:rPr lang="en-US" sz="3300" dirty="0" err="1" smtClean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코파일럿은</a:t>
            </a:r>
            <a:r>
              <a:rPr lang="en-US" sz="3300" dirty="0" smtClean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 </a:t>
            </a:r>
            <a:r>
              <a:rPr lang="en-US" sz="3300" dirty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퇴근하지 </a:t>
            </a:r>
            <a:r>
              <a:rPr lang="en-US" sz="3300" dirty="0" err="1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않는다</a:t>
            </a:r>
            <a:r>
              <a:rPr lang="en-US" sz="3300" dirty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 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6081593" y="1920121"/>
            <a:ext cx="7953613" cy="815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인공지능</a:t>
            </a:r>
            <a:r>
              <a:rPr lang="en-US" sz="20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(AI) </a:t>
            </a:r>
            <a:r>
              <a:rPr lang="en-US" sz="200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기술의</a:t>
            </a:r>
            <a:r>
              <a:rPr lang="en-US" sz="20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0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발전</a:t>
            </a:r>
            <a:r>
              <a:rPr lang="en-US" sz="20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-&gt; </a:t>
            </a:r>
            <a:r>
              <a:rPr lang="en-US" sz="20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일하는</a:t>
            </a:r>
            <a:r>
              <a:rPr lang="en-US" sz="20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0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방식</a:t>
            </a:r>
            <a:r>
              <a:rPr lang="ko-KR" altLang="en-US" sz="20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의</a:t>
            </a:r>
            <a:r>
              <a:rPr lang="en-US" sz="20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0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변화</a:t>
            </a:r>
            <a:r>
              <a:rPr lang="en-US" sz="20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-&gt; </a:t>
            </a:r>
            <a:r>
              <a:rPr lang="en-US" sz="20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자신의</a:t>
            </a:r>
            <a:r>
              <a:rPr lang="en-US" sz="20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00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역량을</a:t>
            </a:r>
            <a:r>
              <a:rPr lang="en-US" sz="20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0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발휘</a:t>
            </a:r>
            <a:r>
              <a:rPr lang="en-US" sz="20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en-US" sz="20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새로운 </a:t>
            </a:r>
            <a:r>
              <a:rPr lang="en-US" sz="200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기회를</a:t>
            </a:r>
            <a:r>
              <a:rPr lang="en-US" sz="20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0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창출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6325195" y="2927152"/>
            <a:ext cx="22860" cy="4700111"/>
          </a:xfrm>
          <a:prstGeom prst="roundRect">
            <a:avLst>
              <a:gd name="adj" fmla="val 111586"/>
            </a:avLst>
          </a:prstGeom>
          <a:solidFill>
            <a:srgbClr val="5C5C61"/>
          </a:solidFill>
          <a:ln/>
        </p:spPr>
      </p:sp>
      <p:sp>
        <p:nvSpPr>
          <p:cNvPr id="6" name="Shape 3"/>
          <p:cNvSpPr/>
          <p:nvPr/>
        </p:nvSpPr>
        <p:spPr>
          <a:xfrm>
            <a:off x="6505039" y="3298150"/>
            <a:ext cx="595193" cy="22860"/>
          </a:xfrm>
          <a:prstGeom prst="roundRect">
            <a:avLst>
              <a:gd name="adj" fmla="val 111586"/>
            </a:avLst>
          </a:prstGeom>
          <a:solidFill>
            <a:srgbClr val="5C5C61"/>
          </a:solidFill>
          <a:ln/>
        </p:spPr>
      </p:sp>
      <p:sp>
        <p:nvSpPr>
          <p:cNvPr id="7" name="Shape 4"/>
          <p:cNvSpPr/>
          <p:nvPr/>
        </p:nvSpPr>
        <p:spPr>
          <a:xfrm>
            <a:off x="6145351" y="3118366"/>
            <a:ext cx="382548" cy="382548"/>
          </a:xfrm>
          <a:prstGeom prst="roundRect">
            <a:avLst>
              <a:gd name="adj" fmla="val 6668"/>
            </a:avLst>
          </a:prstGeom>
          <a:solidFill>
            <a:srgbClr val="434348"/>
          </a:solidFill>
          <a:ln/>
        </p:spPr>
      </p:sp>
      <p:sp>
        <p:nvSpPr>
          <p:cNvPr id="8" name="Text 5"/>
          <p:cNvSpPr/>
          <p:nvPr/>
        </p:nvSpPr>
        <p:spPr>
          <a:xfrm>
            <a:off x="6286917" y="3182064"/>
            <a:ext cx="99298" cy="255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271861" y="3097173"/>
            <a:ext cx="2125623" cy="26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디지털 도구 활용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7271861" y="3464719"/>
            <a:ext cx="6763345" cy="271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핵개인은 인공지능, 클라우드 컴퓨팅 등 디지털 도구를 활용하여 </a:t>
            </a:r>
            <a:r>
              <a:rPr lang="en-US" sz="130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업무</a:t>
            </a:r>
            <a:r>
              <a:rPr lang="en-US" sz="13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효율성</a:t>
            </a:r>
            <a:r>
              <a:rPr lang="en-US" sz="13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ko-KR" altLang="en-US" sz="13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증대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505039" y="4447699"/>
            <a:ext cx="595193" cy="22860"/>
          </a:xfrm>
          <a:prstGeom prst="roundRect">
            <a:avLst>
              <a:gd name="adj" fmla="val 111586"/>
            </a:avLst>
          </a:prstGeom>
          <a:solidFill>
            <a:srgbClr val="5C5C61"/>
          </a:solidFill>
          <a:ln/>
        </p:spPr>
      </p:sp>
      <p:sp>
        <p:nvSpPr>
          <p:cNvPr id="12" name="Shape 9"/>
          <p:cNvSpPr/>
          <p:nvPr/>
        </p:nvSpPr>
        <p:spPr>
          <a:xfrm>
            <a:off x="6145351" y="4267914"/>
            <a:ext cx="382548" cy="382548"/>
          </a:xfrm>
          <a:prstGeom prst="roundRect">
            <a:avLst>
              <a:gd name="adj" fmla="val 6668"/>
            </a:avLst>
          </a:prstGeom>
          <a:solidFill>
            <a:srgbClr val="434348"/>
          </a:solidFill>
          <a:ln/>
        </p:spPr>
      </p:sp>
      <p:sp>
        <p:nvSpPr>
          <p:cNvPr id="13" name="Text 10"/>
          <p:cNvSpPr/>
          <p:nvPr/>
        </p:nvSpPr>
        <p:spPr>
          <a:xfrm>
            <a:off x="6266319" y="4331613"/>
            <a:ext cx="140613" cy="255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7271861" y="4246721"/>
            <a:ext cx="2125623" cy="26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원격 근무 확대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7271861" y="4614267"/>
            <a:ext cx="6763345" cy="5438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공간의 제약 없이 원격으로 일하는 방식이 확산되면서, 핵개인은 시간과 장소에 구애받지 않고 </a:t>
            </a:r>
            <a:r>
              <a:rPr lang="en-US" sz="130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업무를</a:t>
            </a:r>
            <a:r>
              <a:rPr lang="en-US" sz="13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수행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6505039" y="5869186"/>
            <a:ext cx="595193" cy="22860"/>
          </a:xfrm>
          <a:prstGeom prst="roundRect">
            <a:avLst>
              <a:gd name="adj" fmla="val 111586"/>
            </a:avLst>
          </a:prstGeom>
          <a:solidFill>
            <a:srgbClr val="5C5C61"/>
          </a:solidFill>
          <a:ln/>
        </p:spPr>
      </p:sp>
      <p:sp>
        <p:nvSpPr>
          <p:cNvPr id="17" name="Shape 14"/>
          <p:cNvSpPr/>
          <p:nvPr/>
        </p:nvSpPr>
        <p:spPr>
          <a:xfrm>
            <a:off x="6145351" y="5689402"/>
            <a:ext cx="382548" cy="382548"/>
          </a:xfrm>
          <a:prstGeom prst="roundRect">
            <a:avLst>
              <a:gd name="adj" fmla="val 6668"/>
            </a:avLst>
          </a:prstGeom>
          <a:solidFill>
            <a:srgbClr val="434348"/>
          </a:solidFill>
          <a:ln/>
        </p:spPr>
      </p:sp>
      <p:sp>
        <p:nvSpPr>
          <p:cNvPr id="18" name="Text 15"/>
          <p:cNvSpPr/>
          <p:nvPr/>
        </p:nvSpPr>
        <p:spPr>
          <a:xfrm>
            <a:off x="6262985" y="5753100"/>
            <a:ext cx="147161" cy="255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7271861" y="5668208"/>
            <a:ext cx="2125623" cy="26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자율성 증대</a:t>
            </a:r>
            <a:endParaRPr lang="en-US" sz="1650" dirty="0"/>
          </a:p>
        </p:txBody>
      </p:sp>
      <p:sp>
        <p:nvSpPr>
          <p:cNvPr id="20" name="Text 17"/>
          <p:cNvSpPr/>
          <p:nvPr/>
        </p:nvSpPr>
        <p:spPr>
          <a:xfrm>
            <a:off x="7271861" y="6035754"/>
            <a:ext cx="6763345" cy="271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핵개인은 자신의 강점과 관심 분야에 집중하여 자율적으로 일할 수 </a:t>
            </a:r>
            <a:r>
              <a:rPr lang="en-US" sz="130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있는</a:t>
            </a:r>
            <a:r>
              <a:rPr lang="en-US" sz="13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환경</a:t>
            </a:r>
            <a:r>
              <a:rPr lang="en-US" sz="13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선호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6505039" y="7018734"/>
            <a:ext cx="595193" cy="22860"/>
          </a:xfrm>
          <a:prstGeom prst="roundRect">
            <a:avLst>
              <a:gd name="adj" fmla="val 111586"/>
            </a:avLst>
          </a:prstGeom>
          <a:solidFill>
            <a:srgbClr val="5C5C61"/>
          </a:solidFill>
          <a:ln/>
        </p:spPr>
      </p:sp>
      <p:sp>
        <p:nvSpPr>
          <p:cNvPr id="22" name="Shape 19"/>
          <p:cNvSpPr/>
          <p:nvPr/>
        </p:nvSpPr>
        <p:spPr>
          <a:xfrm>
            <a:off x="6145351" y="6838950"/>
            <a:ext cx="382548" cy="382548"/>
          </a:xfrm>
          <a:prstGeom prst="roundRect">
            <a:avLst>
              <a:gd name="adj" fmla="val 6668"/>
            </a:avLst>
          </a:prstGeom>
          <a:solidFill>
            <a:srgbClr val="434348"/>
          </a:solidFill>
          <a:ln/>
        </p:spPr>
      </p:sp>
      <p:sp>
        <p:nvSpPr>
          <p:cNvPr id="23" name="Text 20"/>
          <p:cNvSpPr/>
          <p:nvPr/>
        </p:nvSpPr>
        <p:spPr>
          <a:xfrm>
            <a:off x="6259175" y="6902648"/>
            <a:ext cx="154900" cy="255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1"/>
          <p:cNvSpPr/>
          <p:nvPr/>
        </p:nvSpPr>
        <p:spPr>
          <a:xfrm>
            <a:off x="7271861" y="6817757"/>
            <a:ext cx="2125623" cy="26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프리랜서 증가</a:t>
            </a:r>
            <a:endParaRPr lang="en-US" sz="1650" dirty="0"/>
          </a:p>
        </p:txBody>
      </p:sp>
      <p:sp>
        <p:nvSpPr>
          <p:cNvPr id="25" name="Text 22"/>
          <p:cNvSpPr/>
          <p:nvPr/>
        </p:nvSpPr>
        <p:spPr>
          <a:xfrm>
            <a:off x="7271861" y="7185303"/>
            <a:ext cx="6763345" cy="271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핵개인은 자신의 전문성을 기반으로 프리랜서로 활동하며, 다양한 </a:t>
            </a:r>
            <a:r>
              <a:rPr lang="en-US" sz="130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프로젝트에</a:t>
            </a:r>
            <a:r>
              <a:rPr lang="en-US" sz="13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참여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720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8070" y="3259812"/>
            <a:ext cx="9177576" cy="66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50"/>
              </a:lnSpc>
              <a:buNone/>
            </a:pPr>
            <a:r>
              <a:rPr lang="en-US" sz="4200" dirty="0" err="1" smtClean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채용이</a:t>
            </a:r>
            <a:r>
              <a:rPr lang="en-US" sz="4200" dirty="0" smtClean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 </a:t>
            </a:r>
            <a:r>
              <a:rPr lang="en-US" sz="4200" dirty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아니라 영입 - 인재 확보의 변화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748070" y="4248388"/>
            <a:ext cx="13134261" cy="68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핵개인의</a:t>
            </a:r>
            <a:r>
              <a:rPr lang="en-US" sz="16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역량과 가치를 중시하는 새로운 인재 </a:t>
            </a:r>
            <a:r>
              <a:rPr lang="en-US" sz="16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확보</a:t>
            </a: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6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전략</a:t>
            </a:r>
            <a:r>
              <a:rPr lang="en-US" sz="16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- </a:t>
            </a:r>
            <a:r>
              <a:rPr lang="en-US" sz="16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강점과</a:t>
            </a:r>
            <a:r>
              <a:rPr lang="en-US" sz="16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경험을 바탕으로 기업에 필요한 </a:t>
            </a:r>
            <a:r>
              <a:rPr lang="en-US" sz="16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인재로</a:t>
            </a: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6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영입</a:t>
            </a:r>
            <a:r>
              <a:rPr lang="en-US" sz="16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능동적으로 </a:t>
            </a:r>
            <a:r>
              <a:rPr lang="en-US" sz="16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기업에</a:t>
            </a: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6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기여</a:t>
            </a:r>
            <a:endParaRPr lang="en-US" sz="1650" dirty="0"/>
          </a:p>
        </p:txBody>
      </p:sp>
      <p:sp>
        <p:nvSpPr>
          <p:cNvPr id="5" name="Shape 2"/>
          <p:cNvSpPr/>
          <p:nvPr/>
        </p:nvSpPr>
        <p:spPr>
          <a:xfrm>
            <a:off x="748070" y="5172670"/>
            <a:ext cx="13134261" cy="2469832"/>
          </a:xfrm>
          <a:prstGeom prst="roundRect">
            <a:avLst>
              <a:gd name="adj" fmla="val 1298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55690" y="5180290"/>
            <a:ext cx="13119021" cy="61364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969407" y="5316141"/>
            <a:ext cx="6128266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기존 채용 방식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7532727" y="5316141"/>
            <a:ext cx="6128266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핵개인 영입 전략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755690" y="5793938"/>
            <a:ext cx="13119021" cy="61364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969407" y="5929789"/>
            <a:ext cx="6128266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학력, 경력 중심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7532727" y="5929789"/>
            <a:ext cx="6128266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역량, 경험, 포트폴리오 중심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755690" y="6407587"/>
            <a:ext cx="13119021" cy="61364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969407" y="6543437"/>
            <a:ext cx="6128266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일방적인 평가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7532727" y="6543437"/>
            <a:ext cx="6128266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상호 소통과 협력</a:t>
            </a:r>
            <a:endParaRPr lang="en-US" sz="1650" dirty="0"/>
          </a:p>
        </p:txBody>
      </p:sp>
      <p:sp>
        <p:nvSpPr>
          <p:cNvPr id="15" name="Shape 12"/>
          <p:cNvSpPr/>
          <p:nvPr/>
        </p:nvSpPr>
        <p:spPr>
          <a:xfrm>
            <a:off x="755690" y="7021235"/>
            <a:ext cx="13119021" cy="61364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969407" y="7157085"/>
            <a:ext cx="6128266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장기 고용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7532727" y="7157085"/>
            <a:ext cx="6128266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프로젝트 기반 협업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0448" y="713780"/>
            <a:ext cx="7683103" cy="13042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100"/>
              </a:lnSpc>
              <a:buNone/>
            </a:pPr>
            <a:r>
              <a:rPr lang="en-US" sz="4100" dirty="0" err="1" smtClean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효도의</a:t>
            </a:r>
            <a:r>
              <a:rPr lang="en-US" sz="4100" dirty="0" smtClean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 </a:t>
            </a:r>
            <a:r>
              <a:rPr lang="en-US" sz="4100" dirty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종말, </a:t>
            </a:r>
            <a:r>
              <a:rPr lang="en-US" sz="4100" dirty="0" err="1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나이듦의</a:t>
            </a:r>
            <a:r>
              <a:rPr lang="en-US" sz="4100" dirty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 </a:t>
            </a:r>
            <a:r>
              <a:rPr lang="en-US" sz="4100" dirty="0" err="1" smtClean="0">
                <a:solidFill>
                  <a:srgbClr val="EFD5FA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미래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730448" y="2331006"/>
            <a:ext cx="7683103" cy="1001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0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가(family)족(tribe) </a:t>
            </a:r>
            <a:r>
              <a:rPr lang="en-US" sz="200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중심적인</a:t>
            </a:r>
            <a:r>
              <a:rPr lang="en-US" sz="20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0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가치관</a:t>
            </a:r>
            <a:r>
              <a:rPr lang="en-US" sz="20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-&gt; </a:t>
            </a:r>
            <a:r>
              <a:rPr lang="en-US" sz="20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개인의</a:t>
            </a:r>
            <a:r>
              <a:rPr lang="en-US" sz="20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00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행복과</a:t>
            </a:r>
            <a:r>
              <a:rPr lang="en-US" sz="20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0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자기</a:t>
            </a:r>
            <a:r>
              <a:rPr lang="en-US" sz="20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0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실현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730448" y="3567351"/>
            <a:ext cx="3737253" cy="1869877"/>
          </a:xfrm>
          <a:prstGeom prst="roundRect">
            <a:avLst>
              <a:gd name="adj" fmla="val 1674"/>
            </a:avLst>
          </a:prstGeom>
          <a:solidFill>
            <a:srgbClr val="434348"/>
          </a:solidFill>
          <a:ln/>
        </p:spPr>
      </p:sp>
      <p:sp>
        <p:nvSpPr>
          <p:cNvPr id="6" name="Text 3"/>
          <p:cNvSpPr/>
          <p:nvPr/>
        </p:nvSpPr>
        <p:spPr>
          <a:xfrm>
            <a:off x="939046" y="3775948"/>
            <a:ext cx="2608778" cy="325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개인주의 확산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939046" y="4227076"/>
            <a:ext cx="3320058" cy="1001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개인의 삶과 행복을 중시하는 가치관이 확산되면서, 가족 구성원 </a:t>
            </a:r>
            <a:r>
              <a:rPr lang="en-US" sz="160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간의</a:t>
            </a:r>
            <a:r>
              <a:rPr lang="en-US" sz="16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6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관계</a:t>
            </a:r>
            <a:r>
              <a:rPr lang="en-US" sz="160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6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변화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4676299" y="3567351"/>
            <a:ext cx="3737253" cy="1869877"/>
          </a:xfrm>
          <a:prstGeom prst="roundRect">
            <a:avLst>
              <a:gd name="adj" fmla="val 1674"/>
            </a:avLst>
          </a:prstGeom>
          <a:solidFill>
            <a:srgbClr val="434348"/>
          </a:solidFill>
          <a:ln/>
        </p:spPr>
      </p:sp>
      <p:sp>
        <p:nvSpPr>
          <p:cNvPr id="9" name="Text 6"/>
          <p:cNvSpPr/>
          <p:nvPr/>
        </p:nvSpPr>
        <p:spPr>
          <a:xfrm>
            <a:off x="4884896" y="3775948"/>
            <a:ext cx="2608778" cy="325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다양한 가족 형태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4884896" y="4227076"/>
            <a:ext cx="3320058" cy="667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핵가족, 맞벌이 가족, 1인 가구 등 가족 </a:t>
            </a:r>
            <a:r>
              <a:rPr lang="en-US" sz="160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형태가</a:t>
            </a:r>
            <a:r>
              <a:rPr lang="en-US" sz="16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6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다양화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30448" y="5645825"/>
            <a:ext cx="3737253" cy="1869877"/>
          </a:xfrm>
          <a:prstGeom prst="roundRect">
            <a:avLst>
              <a:gd name="adj" fmla="val 1674"/>
            </a:avLst>
          </a:prstGeom>
          <a:solidFill>
            <a:srgbClr val="434348"/>
          </a:solidFill>
          <a:ln/>
        </p:spPr>
      </p:sp>
      <p:sp>
        <p:nvSpPr>
          <p:cNvPr id="12" name="Text 9"/>
          <p:cNvSpPr/>
          <p:nvPr/>
        </p:nvSpPr>
        <p:spPr>
          <a:xfrm>
            <a:off x="939046" y="5854422"/>
            <a:ext cx="2608778" cy="325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가족의 의미 변화</a:t>
            </a:r>
            <a:endParaRPr lang="en-US" sz="2050" dirty="0"/>
          </a:p>
        </p:txBody>
      </p:sp>
      <p:sp>
        <p:nvSpPr>
          <p:cNvPr id="13" name="Text 10"/>
          <p:cNvSpPr/>
          <p:nvPr/>
        </p:nvSpPr>
        <p:spPr>
          <a:xfrm>
            <a:off x="939046" y="6305550"/>
            <a:ext cx="3320058" cy="1001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혈연 중심의 가족 개념에서 벗어나, 개인의 선택과 </a:t>
            </a:r>
            <a:r>
              <a:rPr lang="en-US" sz="160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관계를</a:t>
            </a:r>
            <a:r>
              <a:rPr lang="en-US" sz="16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60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중시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4676299" y="5645825"/>
            <a:ext cx="3737253" cy="1869877"/>
          </a:xfrm>
          <a:prstGeom prst="roundRect">
            <a:avLst>
              <a:gd name="adj" fmla="val 1674"/>
            </a:avLst>
          </a:prstGeom>
          <a:solidFill>
            <a:srgbClr val="434348"/>
          </a:solidFill>
          <a:ln/>
        </p:spPr>
      </p:sp>
      <p:sp>
        <p:nvSpPr>
          <p:cNvPr id="15" name="Text 12"/>
          <p:cNvSpPr/>
          <p:nvPr/>
        </p:nvSpPr>
        <p:spPr>
          <a:xfrm>
            <a:off x="4884896" y="5854422"/>
            <a:ext cx="2608778" cy="325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나이듦의 미래</a:t>
            </a:r>
            <a:endParaRPr lang="en-US" sz="2050" dirty="0"/>
          </a:p>
        </p:txBody>
      </p:sp>
      <p:sp>
        <p:nvSpPr>
          <p:cNvPr id="16" name="Text 13"/>
          <p:cNvSpPr/>
          <p:nvPr/>
        </p:nvSpPr>
        <p:spPr>
          <a:xfrm>
            <a:off x="4884896" y="6305550"/>
            <a:ext cx="3320058" cy="1001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핵개인 시대에는 개인의 건강과 자기 계발을 통해 능동적으로 노년을 준비하는 것이 중요하다.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9355" y="616744"/>
            <a:ext cx="8927575" cy="1205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r>
              <a:rPr lang="en-US" sz="44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핵개인의</a:t>
            </a:r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 </a:t>
            </a:r>
            <a:r>
              <a:rPr lang="en-US" sz="44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출현</a:t>
            </a:r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- “</a:t>
            </a:r>
            <a:r>
              <a:rPr lang="ko-KR" altLang="en-US" sz="2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j-ea"/>
                <a:ea typeface="+mj-ea"/>
                <a:cs typeface="Instrument Sans" pitchFamily="34" charset="-120"/>
              </a:rPr>
              <a:t>미래는 이미 와있다</a:t>
            </a:r>
            <a:endParaRPr lang="en-US" altLang="ko-KR" sz="2800" dirty="0" smtClean="0">
              <a:solidFill>
                <a:schemeClr val="accent2">
                  <a:lumMod val="40000"/>
                  <a:lumOff val="60000"/>
                </a:schemeClr>
              </a:solidFill>
              <a:latin typeface="+mj-ea"/>
              <a:ea typeface="+mj-ea"/>
              <a:cs typeface="Instrument Sans" pitchFamily="34" charset="-120"/>
            </a:endParaRPr>
          </a:p>
          <a:p>
            <a:pPr marL="0" indent="0">
              <a:buNone/>
            </a:pPr>
            <a:r>
              <a:rPr lang="ko-KR" altLang="en-US" sz="2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j-ea"/>
                <a:ea typeface="+mj-ea"/>
              </a:rPr>
              <a:t>하지만 균등하게 오지 않는다</a:t>
            </a:r>
            <a:r>
              <a:rPr lang="en-US" altLang="ko-KR" sz="280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j-ea"/>
                <a:ea typeface="+mj-ea"/>
              </a:rPr>
              <a:t>”</a:t>
            </a:r>
            <a:endParaRPr lang="en-US" sz="2800" dirty="0">
              <a:solidFill>
                <a:schemeClr val="accent2">
                  <a:lumMod val="40000"/>
                  <a:lumOff val="6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69355" y="1651397"/>
            <a:ext cx="7578090" cy="1073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endParaRPr lang="en-US" sz="1750" dirty="0" smtClean="0">
              <a:solidFill>
                <a:srgbClr val="C7CDD6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>
              <a:lnSpc>
                <a:spcPts val="2800"/>
              </a:lnSpc>
              <a:buNone/>
            </a:pP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핵개인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시대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끊임없는 학습과 변화에 대한 적응력, 그리고 자신만의 가치를 창출해내는 </a:t>
            </a:r>
            <a:r>
              <a:rPr lang="en-US" sz="17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능력이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중요</a:t>
            </a:r>
            <a:endParaRPr lang="en-US" sz="17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9355" y="2976682"/>
            <a:ext cx="559237" cy="55923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69355" y="3759637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끊임없는 학습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6269355" y="4243388"/>
            <a:ext cx="3621286" cy="715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17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핵개인은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Literacy(</a:t>
            </a:r>
            <a:r>
              <a:rPr lang="ko-KR" alt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문해력</a:t>
            </a:r>
            <a:r>
              <a:rPr lang="en-US" altLang="ko-KR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</a:t>
            </a:r>
            <a:r>
              <a:rPr lang="ko-KR" alt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을 </a:t>
            </a:r>
            <a:r>
              <a:rPr lang="ko-KR" alt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바탕으로한</a:t>
            </a:r>
            <a:r>
              <a:rPr lang="ko-KR" alt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정보</a:t>
            </a:r>
            <a:r>
              <a:rPr lang="en-US" altLang="ko-KR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ko-KR" alt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기술 이해를 통해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변화하는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시대에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</a:t>
            </a: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발맞춰 끊임없이 배우고 성장해야 </a:t>
            </a:r>
            <a:r>
              <a:rPr lang="en-US" sz="1750" dirty="0" err="1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한다</a:t>
            </a:r>
            <a:r>
              <a:rPr lang="en-US" sz="1750" dirty="0" smtClean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6159" y="2976682"/>
            <a:ext cx="559237" cy="55923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0226159" y="3759637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자기 계발</a:t>
            </a:r>
            <a:endParaRPr lang="en-US" sz="2200" dirty="0"/>
          </a:p>
        </p:txBody>
      </p:sp>
      <p:sp>
        <p:nvSpPr>
          <p:cNvPr id="10" name="Text 5"/>
          <p:cNvSpPr/>
          <p:nvPr/>
        </p:nvSpPr>
        <p:spPr>
          <a:xfrm>
            <a:off x="10226159" y="4243388"/>
            <a:ext cx="3621286" cy="715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핵개인은 자신의 강점과 잠재력을 개발하고, 새로운 분야에 도전해야 한다.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9355" y="5630347"/>
            <a:ext cx="559237" cy="55923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269355" y="6413302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관계 형성</a:t>
            </a:r>
            <a:endParaRPr lang="en-US" sz="2200" dirty="0"/>
          </a:p>
        </p:txBody>
      </p:sp>
      <p:sp>
        <p:nvSpPr>
          <p:cNvPr id="13" name="Text 7"/>
          <p:cNvSpPr/>
          <p:nvPr/>
        </p:nvSpPr>
        <p:spPr>
          <a:xfrm>
            <a:off x="6269355" y="6897052"/>
            <a:ext cx="3621286" cy="715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핵개인은 다양한 사람들과 관계를 맺고, 네트워크를 구축해야 한다.</a:t>
            </a:r>
            <a:endParaRPr lang="en-US" sz="17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6159" y="5630347"/>
            <a:ext cx="559237" cy="559237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0226159" y="6413302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7CDD6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세상에 기여</a:t>
            </a:r>
            <a:endParaRPr lang="en-US" sz="2200" dirty="0"/>
          </a:p>
        </p:txBody>
      </p:sp>
      <p:sp>
        <p:nvSpPr>
          <p:cNvPr id="16" name="Text 9"/>
          <p:cNvSpPr/>
          <p:nvPr/>
        </p:nvSpPr>
        <p:spPr>
          <a:xfrm>
            <a:off x="10226159" y="6897052"/>
            <a:ext cx="3621286" cy="715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C7CD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핵개인은 자신의 역량을 통해 사회에 긍정적인 영향을 주어야 한다.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502</Words>
  <Application>Microsoft Office PowerPoint</Application>
  <PresentationFormat>사용자 지정</PresentationFormat>
  <Paragraphs>80</Paragraphs>
  <Slides>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Arial</vt:lpstr>
      <vt:lpstr>Calibri</vt:lpstr>
      <vt:lpstr>Inter</vt:lpstr>
      <vt:lpstr>Instrument Sans</vt:lpstr>
      <vt:lpstr>맑은 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userPC</cp:lastModifiedBy>
  <cp:revision>9</cp:revision>
  <dcterms:created xsi:type="dcterms:W3CDTF">2024-09-08T04:01:45Z</dcterms:created>
  <dcterms:modified xsi:type="dcterms:W3CDTF">2024-09-08T04:52:34Z</dcterms:modified>
</cp:coreProperties>
</file>