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70" r:id="rId2"/>
    <p:sldId id="256" r:id="rId3"/>
    <p:sldId id="257" r:id="rId4"/>
    <p:sldId id="258" r:id="rId5"/>
    <p:sldId id="271" r:id="rId6"/>
    <p:sldId id="272" r:id="rId7"/>
    <p:sldId id="273" r:id="rId8"/>
    <p:sldId id="274" r:id="rId9"/>
    <p:sldId id="275" r:id="rId10"/>
    <p:sldId id="284" r:id="rId11"/>
    <p:sldId id="285" r:id="rId12"/>
    <p:sldId id="281" r:id="rId13"/>
    <p:sldId id="276" r:id="rId14"/>
    <p:sldId id="277" r:id="rId15"/>
    <p:sldId id="278" r:id="rId16"/>
    <p:sldId id="279" r:id="rId17"/>
    <p:sldId id="280" r:id="rId18"/>
    <p:sldId id="261" r:id="rId19"/>
    <p:sldId id="262" r:id="rId20"/>
    <p:sldId id="286" r:id="rId21"/>
    <p:sldId id="263" r:id="rId22"/>
    <p:sldId id="268" r:id="rId23"/>
    <p:sldId id="264" r:id="rId24"/>
    <p:sldId id="269" r:id="rId25"/>
    <p:sldId id="265" r:id="rId26"/>
    <p:sldId id="267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6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7E94011-4496-42B2-B21D-9BA3F5DA2AC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5B0C0B4-4C5F-4245-82DD-4C825992CD00}" type="datetimeFigureOut">
              <a:rPr lang="ko-KR" altLang="en-US" smtClean="0"/>
              <a:t>2022-05-19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1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6000" b="1" dirty="0"/>
              <a:t/>
            </a:r>
            <a:br>
              <a:rPr lang="en-US" altLang="ko-KR" sz="6000" b="1" dirty="0"/>
            </a:br>
            <a:r>
              <a:rPr lang="en-US" altLang="ko-KR" sz="6000" dirty="0"/>
              <a:t/>
            </a:r>
            <a:br>
              <a:rPr lang="en-US" altLang="ko-KR" sz="6000" dirty="0"/>
            </a:br>
            <a:r>
              <a:rPr lang="ko-KR" altLang="en-US" sz="6000" b="1" dirty="0">
                <a:solidFill>
                  <a:schemeClr val="bg2">
                    <a:lumMod val="25000"/>
                  </a:schemeClr>
                </a:solidFill>
              </a:rPr>
              <a:t>인권과 학생지도</a:t>
            </a:r>
            <a:r>
              <a:rPr lang="en-US" altLang="ko-KR" sz="6000" b="1" dirty="0"/>
              <a:t/>
            </a:r>
            <a:br>
              <a:rPr lang="en-US" altLang="ko-KR" sz="6000" b="1" dirty="0"/>
            </a:br>
            <a:r>
              <a:rPr lang="en-US" altLang="ko-KR" sz="6000" dirty="0"/>
              <a:t/>
            </a:r>
            <a:br>
              <a:rPr lang="en-US" altLang="ko-KR" sz="6000" dirty="0"/>
            </a:br>
            <a:r>
              <a:rPr lang="en-US" altLang="ko-KR" sz="6000" dirty="0"/>
              <a:t/>
            </a:r>
            <a:br>
              <a:rPr lang="en-US" altLang="ko-KR" sz="6000" dirty="0"/>
            </a:br>
            <a:r>
              <a:rPr lang="en-US" altLang="ko-KR" sz="6000" dirty="0"/>
              <a:t/>
            </a:r>
            <a:br>
              <a:rPr lang="en-US" altLang="ko-KR" sz="6000" dirty="0"/>
            </a:br>
            <a:endParaRPr lang="ko-KR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58039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8630" y="980728"/>
            <a:ext cx="833184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b="1" dirty="0">
                <a:solidFill>
                  <a:srgbClr val="A365D1"/>
                </a:solidFill>
                <a:latin typeface="+mj-ea"/>
              </a:rPr>
              <a:t>9. </a:t>
            </a:r>
            <a:r>
              <a:rPr lang="ko-KR" altLang="en-US" sz="2000" b="1" dirty="0">
                <a:solidFill>
                  <a:srgbClr val="A365D1"/>
                </a:solidFill>
                <a:latin typeface="+mj-ea"/>
              </a:rPr>
              <a:t>현대사회의 인권침해</a:t>
            </a:r>
            <a:endParaRPr lang="en-US" altLang="ko-KR" sz="2000" b="1" dirty="0">
              <a:solidFill>
                <a:srgbClr val="A365D1"/>
              </a:solidFill>
              <a:latin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>
                <a:solidFill>
                  <a:schemeClr val="tx2"/>
                </a:solidFill>
                <a:latin typeface="+mj-ea"/>
              </a:rPr>
              <a:t>가정폭력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(domestic violence) :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부인 아동 물리적 정신적 폭력</a:t>
            </a: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>
                <a:solidFill>
                  <a:schemeClr val="tx2"/>
                </a:solidFill>
                <a:latin typeface="+mj-ea"/>
              </a:rPr>
              <a:t>성희롱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성추행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성폭력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(sexual abuse) :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입증책임 누구에게 있는가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? </a:t>
            </a:r>
          </a:p>
          <a:p>
            <a:pPr marL="285750" indent="-285750" fontAlgn="base">
              <a:buFontTx/>
              <a:buChar char="-"/>
            </a:pP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 err="1">
                <a:solidFill>
                  <a:schemeClr val="tx2"/>
                </a:solidFill>
                <a:latin typeface="+mj-ea"/>
              </a:rPr>
              <a:t>성소수자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 인권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: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동성연애자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(gay, lesbian, bisexual)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 차별</a:t>
            </a: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>
                <a:solidFill>
                  <a:schemeClr val="tx2"/>
                </a:solidFill>
                <a:latin typeface="+mj-ea"/>
              </a:rPr>
              <a:t>사이버폭력 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: </a:t>
            </a:r>
          </a:p>
          <a:p>
            <a:pPr fontAlgn="base"/>
            <a:r>
              <a:rPr lang="en-US" altLang="ko-KR" dirty="0">
                <a:solidFill>
                  <a:schemeClr val="tx2"/>
                </a:solidFill>
                <a:latin typeface="+mj-ea"/>
              </a:rPr>
              <a:t>  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처벌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트라우마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정신적 고통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자살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) v. The freedom of expression</a:t>
            </a:r>
          </a:p>
          <a:p>
            <a:pPr fontAlgn="base"/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>
                <a:solidFill>
                  <a:schemeClr val="tx2"/>
                </a:solidFill>
                <a:latin typeface="+mj-ea"/>
              </a:rPr>
              <a:t>아동 학대와 성폭력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(child abuse) :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인식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문화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법 강화 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cf.) home alone</a:t>
            </a:r>
          </a:p>
          <a:p>
            <a:pPr marL="285750" indent="-285750" fontAlgn="base">
              <a:buFontTx/>
              <a:buChar char="-"/>
            </a:pP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dirty="0">
                <a:solidFill>
                  <a:schemeClr val="tx2"/>
                </a:solidFill>
                <a:latin typeface="+mj-ea"/>
              </a:rPr>
              <a:t>직장이나 사회적 관계 속에서의 괴롭힘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/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성폭력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/</a:t>
            </a:r>
            <a:r>
              <a:rPr lang="ko-KR" altLang="en-US" dirty="0" err="1">
                <a:solidFill>
                  <a:schemeClr val="tx2"/>
                </a:solidFill>
                <a:latin typeface="+mj-ea"/>
              </a:rPr>
              <a:t>갑질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  </a:t>
            </a: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marL="285750" indent="-285750" fontAlgn="base">
              <a:buFontTx/>
              <a:buChar char="-"/>
            </a:pPr>
            <a:endParaRPr lang="en-US" altLang="ko-KR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en-US" altLang="ko-KR" dirty="0">
                <a:solidFill>
                  <a:schemeClr val="tx2"/>
                </a:solidFill>
                <a:latin typeface="+mj-ea"/>
              </a:rPr>
              <a:t>    ex)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지속적인 괴롭힘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+mj-ea"/>
              </a:rPr>
              <a:t>공개적인 </a:t>
            </a:r>
            <a:r>
              <a:rPr lang="ko-KR" altLang="en-US" dirty="0" err="1">
                <a:solidFill>
                  <a:schemeClr val="tx2"/>
                </a:solidFill>
                <a:latin typeface="+mj-ea"/>
              </a:rPr>
              <a:t>망신주기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 (public humiliation), </a:t>
            </a:r>
          </a:p>
          <a:p>
            <a:pPr fontAlgn="base"/>
            <a:r>
              <a:rPr lang="en-US" altLang="ko-KR" dirty="0">
                <a:solidFill>
                  <a:schemeClr val="tx2"/>
                </a:solidFill>
                <a:latin typeface="+mj-ea"/>
              </a:rPr>
              <a:t>        </a:t>
            </a:r>
            <a:r>
              <a:rPr lang="ko-KR" altLang="en-US" dirty="0" smtClean="0">
                <a:solidFill>
                  <a:schemeClr val="tx2"/>
                </a:solidFill>
                <a:latin typeface="+mj-ea"/>
              </a:rPr>
              <a:t>성범죄 </a:t>
            </a:r>
            <a:r>
              <a:rPr lang="en-US" altLang="ko-KR" dirty="0" smtClean="0"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dirty="0" smtClean="0">
                <a:solidFill>
                  <a:schemeClr val="tx2"/>
                </a:solidFill>
                <a:latin typeface="+mj-ea"/>
              </a:rPr>
              <a:t>성희롱</a:t>
            </a:r>
            <a:r>
              <a:rPr lang="en-US" altLang="ko-KR" dirty="0" smtClean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tx2"/>
                </a:solidFill>
                <a:latin typeface="+mj-ea"/>
              </a:rPr>
              <a:t>성추행</a:t>
            </a:r>
            <a:r>
              <a:rPr lang="en-US" altLang="ko-KR" dirty="0" smtClean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tx2"/>
                </a:solidFill>
                <a:latin typeface="+mj-ea"/>
              </a:rPr>
              <a:t>성폭행</a:t>
            </a:r>
            <a:r>
              <a:rPr lang="en-US" altLang="ko-KR" dirty="0" smtClean="0">
                <a:solidFill>
                  <a:schemeClr val="tx2"/>
                </a:solidFill>
                <a:latin typeface="+mj-ea"/>
              </a:rPr>
              <a:t>)</a:t>
            </a:r>
            <a:r>
              <a:rPr lang="ko-KR" altLang="en-US" dirty="0" smtClean="0">
                <a:solidFill>
                  <a:schemeClr val="tx2"/>
                </a:solidFill>
                <a:latin typeface="+mj-ea"/>
              </a:rPr>
              <a:t> </a:t>
            </a:r>
            <a:r>
              <a:rPr lang="en-US" altLang="ko-KR" dirty="0">
                <a:solidFill>
                  <a:schemeClr val="tx2"/>
                </a:solidFill>
                <a:latin typeface="+mj-ea"/>
              </a:rPr>
              <a:t>cf.) Me-too Movements</a:t>
            </a: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</p:spTree>
    <p:extLst>
      <p:ext uri="{BB962C8B-B14F-4D97-AF65-F5344CB8AC3E}">
        <p14:creationId xmlns:p14="http://schemas.microsoft.com/office/powerpoint/2010/main" val="277168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8630" y="980728"/>
            <a:ext cx="833184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ko-KR" altLang="en-US" b="1" dirty="0">
                <a:solidFill>
                  <a:srgbClr val="A365D1"/>
                </a:solidFill>
                <a:latin typeface="+mj-ea"/>
              </a:rPr>
              <a:t>인권 침해에 대한 국제적 노력</a:t>
            </a:r>
            <a:endParaRPr lang="en-US" altLang="ko-KR" b="1" dirty="0">
              <a:solidFill>
                <a:srgbClr val="A365D1"/>
              </a:solidFill>
              <a:latin typeface="+mj-ea"/>
            </a:endParaRPr>
          </a:p>
          <a:p>
            <a:pPr fontAlgn="base"/>
            <a:endParaRPr lang="en-US" altLang="ko-KR" b="1" dirty="0">
              <a:latin typeface="+mj-ea"/>
            </a:endParaRPr>
          </a:p>
          <a:p>
            <a:pPr fontAlgn="base"/>
            <a:r>
              <a:rPr lang="en-US" altLang="ko-KR" dirty="0">
                <a:latin typeface="+mj-ea"/>
              </a:rPr>
              <a:t>1948</a:t>
            </a:r>
            <a:r>
              <a:rPr lang="ko-KR" altLang="en-US" dirty="0">
                <a:latin typeface="+mj-ea"/>
              </a:rPr>
              <a:t>년 세계인권선언</a:t>
            </a:r>
            <a:endParaRPr lang="en-US" altLang="ko-KR" dirty="0">
              <a:latin typeface="+mj-ea"/>
            </a:endParaRPr>
          </a:p>
          <a:p>
            <a:pPr fontAlgn="base"/>
            <a:endParaRPr lang="en-US" altLang="ko-KR" dirty="0">
              <a:latin typeface="+mj-ea"/>
            </a:endParaRPr>
          </a:p>
          <a:p>
            <a:pPr fontAlgn="base"/>
            <a:r>
              <a:rPr lang="en-US" altLang="ko-KR" dirty="0">
                <a:latin typeface="+mj-ea"/>
              </a:rPr>
              <a:t>1965</a:t>
            </a:r>
            <a:r>
              <a:rPr lang="ko-KR" altLang="en-US" dirty="0">
                <a:latin typeface="+mj-ea"/>
              </a:rPr>
              <a:t>년 </a:t>
            </a:r>
            <a:r>
              <a:rPr lang="en-US" altLang="ko-KR" dirty="0">
                <a:latin typeface="+mj-ea"/>
              </a:rPr>
              <a:t>UN </a:t>
            </a:r>
            <a:r>
              <a:rPr lang="ko-KR" altLang="en-US" dirty="0">
                <a:latin typeface="+mj-ea"/>
              </a:rPr>
              <a:t>인종차별철폐 국제 협약</a:t>
            </a:r>
            <a:endParaRPr lang="en-US" altLang="ko-KR" dirty="0">
              <a:latin typeface="+mj-ea"/>
            </a:endParaRPr>
          </a:p>
          <a:p>
            <a:pPr fontAlgn="base"/>
            <a:endParaRPr lang="en-US" altLang="ko-KR" dirty="0">
              <a:latin typeface="+mj-ea"/>
            </a:endParaRPr>
          </a:p>
          <a:p>
            <a:pPr fontAlgn="base"/>
            <a:r>
              <a:rPr lang="en-US" altLang="ko-KR" dirty="0">
                <a:latin typeface="+mj-ea"/>
              </a:rPr>
              <a:t>1979</a:t>
            </a:r>
            <a:r>
              <a:rPr lang="ko-KR" altLang="en-US" dirty="0">
                <a:latin typeface="+mj-ea"/>
              </a:rPr>
              <a:t>년 여성차별철폐 국제 협약</a:t>
            </a:r>
            <a:endParaRPr lang="en-US" altLang="ko-KR" dirty="0">
              <a:latin typeface="+mj-ea"/>
            </a:endParaRPr>
          </a:p>
          <a:p>
            <a:pPr fontAlgn="base"/>
            <a:endParaRPr lang="en-US" altLang="ko-KR" dirty="0">
              <a:latin typeface="+mj-ea"/>
            </a:endParaRPr>
          </a:p>
          <a:p>
            <a:pPr fontAlgn="base"/>
            <a:r>
              <a:rPr lang="en-US" altLang="ko-KR" dirty="0">
                <a:latin typeface="+mj-ea"/>
              </a:rPr>
              <a:t>1989</a:t>
            </a:r>
            <a:r>
              <a:rPr lang="ko-KR" altLang="en-US" dirty="0">
                <a:latin typeface="+mj-ea"/>
              </a:rPr>
              <a:t>년 </a:t>
            </a:r>
            <a:r>
              <a:rPr lang="en-US" altLang="ko-KR" dirty="0">
                <a:latin typeface="+mj-ea"/>
              </a:rPr>
              <a:t>UN </a:t>
            </a:r>
            <a:r>
              <a:rPr lang="ko-KR" altLang="en-US" dirty="0">
                <a:latin typeface="+mj-ea"/>
              </a:rPr>
              <a:t>아동권리 국제 협약</a:t>
            </a:r>
            <a:endParaRPr lang="en-US" altLang="ko-KR" dirty="0">
              <a:latin typeface="+mj-ea"/>
            </a:endParaRPr>
          </a:p>
          <a:p>
            <a:pPr fontAlgn="base"/>
            <a:endParaRPr lang="en-US" altLang="ko-KR" dirty="0">
              <a:latin typeface="+mj-ea"/>
            </a:endParaRPr>
          </a:p>
          <a:p>
            <a:pPr fontAlgn="base"/>
            <a:r>
              <a:rPr lang="en-US" altLang="ko-KR" dirty="0">
                <a:latin typeface="+mj-ea"/>
              </a:rPr>
              <a:t>2006</a:t>
            </a:r>
            <a:r>
              <a:rPr lang="ko-KR" altLang="en-US" dirty="0">
                <a:latin typeface="+mj-ea"/>
              </a:rPr>
              <a:t>년 </a:t>
            </a:r>
            <a:r>
              <a:rPr lang="ko-KR" altLang="en-US" dirty="0" err="1">
                <a:latin typeface="+mj-ea"/>
              </a:rPr>
              <a:t>장애인권리</a:t>
            </a:r>
            <a:r>
              <a:rPr lang="ko-KR" altLang="en-US" dirty="0">
                <a:latin typeface="+mj-ea"/>
              </a:rPr>
              <a:t> 국제 협약</a:t>
            </a:r>
            <a:endParaRPr lang="en-US" altLang="ko-KR" dirty="0">
              <a:latin typeface="+mj-ea"/>
            </a:endParaRPr>
          </a:p>
          <a:p>
            <a:pPr fontAlgn="base"/>
            <a:endParaRPr lang="ko-KR" altLang="en-US" b="1" dirty="0">
              <a:solidFill>
                <a:schemeClr val="tx2"/>
              </a:solidFill>
            </a:endParaRPr>
          </a:p>
          <a:p>
            <a:pPr fontAlgn="base"/>
            <a:endParaRPr lang="en-US" altLang="ko-KR" b="1" dirty="0">
              <a:solidFill>
                <a:srgbClr val="A365D1"/>
              </a:solidFill>
              <a:latin typeface="+mj-ea"/>
            </a:endParaRPr>
          </a:p>
          <a:p>
            <a:pPr fontAlgn="base"/>
            <a:endParaRPr lang="ko-KR" altLang="en-US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b="1" dirty="0">
              <a:solidFill>
                <a:schemeClr val="accent2"/>
              </a:solidFill>
            </a:endParaRPr>
          </a:p>
          <a:p>
            <a:pPr fontAlgn="base"/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</p:spTree>
    <p:extLst>
      <p:ext uri="{BB962C8B-B14F-4D97-AF65-F5344CB8AC3E}">
        <p14:creationId xmlns:p14="http://schemas.microsoft.com/office/powerpoint/2010/main" val="437204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706" y="764704"/>
            <a:ext cx="850285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ko-KR" altLang="en-US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b="1" dirty="0">
                <a:solidFill>
                  <a:srgbClr val="FF0000"/>
                </a:solidFill>
              </a:rPr>
              <a:t>1. </a:t>
            </a:r>
            <a:r>
              <a:rPr lang="ko-KR" altLang="en-US" b="1" dirty="0">
                <a:solidFill>
                  <a:srgbClr val="FF0000"/>
                </a:solidFill>
              </a:rPr>
              <a:t>인권이란</a:t>
            </a:r>
            <a:r>
              <a:rPr lang="en-US" altLang="ko-KR" b="1" dirty="0">
                <a:solidFill>
                  <a:srgbClr val="FF0000"/>
                </a:solidFill>
              </a:rPr>
              <a:t>?</a:t>
            </a:r>
            <a:r>
              <a:rPr lang="en-US" altLang="ko-KR" b="1" dirty="0">
                <a:solidFill>
                  <a:schemeClr val="tx2"/>
                </a:solidFill>
              </a:rPr>
              <a:t> </a:t>
            </a: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 err="1">
                <a:solidFill>
                  <a:schemeClr val="tx2"/>
                </a:solidFill>
              </a:rPr>
              <a:t>차별받지</a:t>
            </a:r>
            <a:r>
              <a:rPr lang="ko-KR" altLang="en-US" sz="1600" b="1" dirty="0">
                <a:solidFill>
                  <a:schemeClr val="tx2"/>
                </a:solidFill>
              </a:rPr>
              <a:t> 않고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평등하고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인격적으로 대우 받을 권리</a:t>
            </a:r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endParaRPr lang="ko-KR" altLang="en-US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b="1" dirty="0">
                <a:solidFill>
                  <a:srgbClr val="FF0000"/>
                </a:solidFill>
              </a:rPr>
              <a:t>2. </a:t>
            </a:r>
            <a:r>
              <a:rPr lang="ko-KR" altLang="en-US" b="1" dirty="0">
                <a:solidFill>
                  <a:srgbClr val="FF0000"/>
                </a:solidFill>
              </a:rPr>
              <a:t>인권의식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인권감수성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인권문화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인권관련 법의 변화</a:t>
            </a:r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인권의식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,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>
                <a:solidFill>
                  <a:schemeClr val="tx2"/>
                </a:solidFill>
                <a:latin typeface="+mj-ea"/>
                <a:ea typeface="+mj-ea"/>
              </a:rPr>
              <a:t>인권문화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인권 관련 법의 기준 강화 </a:t>
            </a:r>
            <a:endParaRPr lang="en-US" altLang="ko-KR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ko-KR" altLang="en-US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Ex) 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인격권 강화 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2"/>
                </a:solidFill>
                <a:latin typeface="+mj-ea"/>
                <a:ea typeface="+mj-ea"/>
              </a:rPr>
              <a:t>모든 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사람이 지위나 잘못에 상관없이 인격적으로 대우 받을 권리</a:t>
            </a:r>
            <a:endParaRPr lang="en-US" altLang="ko-KR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 </a:t>
            </a: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    공개적인 형태로 창피를 주거나 수치심을 주는 행위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</a:rPr>
              <a:t> (public humiliation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)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</a:rPr>
              <a:t>를 </a:t>
            </a:r>
            <a:endParaRPr lang="en-US" altLang="ko-KR" sz="1600" b="1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  <a:latin typeface="+mj-ea"/>
              </a:rPr>
              <a:t>    인권침해로 보는 수준으로 발전  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</a:rPr>
              <a:t>cf.) 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</a:rPr>
              <a:t>학생인권조례</a:t>
            </a:r>
          </a:p>
          <a:p>
            <a:pPr fontAlgn="base"/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b="1" dirty="0">
                <a:solidFill>
                  <a:srgbClr val="FF0000"/>
                </a:solidFill>
              </a:rPr>
              <a:t>3. </a:t>
            </a:r>
            <a:r>
              <a:rPr lang="ko-KR" altLang="en-US" b="1" dirty="0">
                <a:solidFill>
                  <a:srgbClr val="FF0000"/>
                </a:solidFill>
              </a:rPr>
              <a:t>집단 간의 인권의식의 차이로 사회적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  <a:r>
              <a:rPr lang="ko-KR" altLang="en-US" b="1" dirty="0">
                <a:solidFill>
                  <a:srgbClr val="FF0000"/>
                </a:solidFill>
              </a:rPr>
              <a:t>법적 갈등 심화 </a:t>
            </a:r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endParaRPr lang="ko-KR" altLang="en-US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남편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부인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부모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자식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남자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여자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직장상사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직원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세대간</a:t>
            </a:r>
            <a:r>
              <a:rPr lang="en-US" altLang="ko-KR" sz="1600" b="1" dirty="0">
                <a:solidFill>
                  <a:schemeClr val="tx2"/>
                </a:solidFill>
              </a:rPr>
              <a:t>(</a:t>
            </a:r>
            <a:r>
              <a:rPr lang="ko-KR" altLang="en-US" sz="1600" b="1" dirty="0">
                <a:solidFill>
                  <a:schemeClr val="tx2"/>
                </a:solidFill>
              </a:rPr>
              <a:t>청년층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노년층</a:t>
            </a:r>
            <a:r>
              <a:rPr lang="en-US" altLang="ko-KR" sz="1600" b="1" dirty="0">
                <a:solidFill>
                  <a:schemeClr val="tx2"/>
                </a:solidFill>
              </a:rPr>
              <a:t>), </a:t>
            </a:r>
            <a:r>
              <a:rPr lang="ko-KR" altLang="en-US" sz="1600" b="1" dirty="0">
                <a:solidFill>
                  <a:schemeClr val="tx2"/>
                </a:solidFill>
              </a:rPr>
              <a:t>교사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학생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교직원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교직원</a:t>
            </a:r>
            <a:r>
              <a:rPr lang="en-US" altLang="ko-KR" sz="1600" b="1" dirty="0">
                <a:solidFill>
                  <a:schemeClr val="tx2"/>
                </a:solidFill>
              </a:rPr>
              <a:t>, </a:t>
            </a:r>
            <a:r>
              <a:rPr lang="ko-KR" altLang="en-US" sz="1600" b="1" dirty="0">
                <a:solidFill>
                  <a:schemeClr val="tx2"/>
                </a:solidFill>
              </a:rPr>
              <a:t>학생</a:t>
            </a:r>
            <a:r>
              <a:rPr lang="en-US" altLang="ko-KR" sz="1600" b="1" dirty="0">
                <a:solidFill>
                  <a:schemeClr val="tx2"/>
                </a:solidFill>
              </a:rPr>
              <a:t>-</a:t>
            </a:r>
            <a:r>
              <a:rPr lang="ko-KR" altLang="en-US" sz="1600" b="1" dirty="0">
                <a:solidFill>
                  <a:schemeClr val="tx2"/>
                </a:solidFill>
              </a:rPr>
              <a:t>학생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 의식</a:t>
            </a:r>
          </a:p>
        </p:txBody>
      </p:sp>
    </p:spTree>
    <p:extLst>
      <p:ext uri="{BB962C8B-B14F-4D97-AF65-F5344CB8AC3E}">
        <p14:creationId xmlns:p14="http://schemas.microsoft.com/office/powerpoint/2010/main" val="1449662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8685" y="1340768"/>
            <a:ext cx="825899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인권의 헌법적 가치 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: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인권의 최후의 보루인 헌법으로 보호 </a:t>
            </a:r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                          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행위나 법의 위헌 여부 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-&gt;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헌법재판소 판단 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 </a:t>
            </a: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                 cf.)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미국은 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The Supreme Court (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대법원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) :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대법원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+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헌법재판소</a:t>
            </a:r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학생 인권 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: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형법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아동학대범죄의 처벌 등에 관한 특례법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서울시학생인권조례</a:t>
            </a:r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교사 인권 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: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형법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민법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교원의 지위 향상 및 교육활동 보호를 위한 특별법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</a:p>
          <a:p>
            <a:pPr fontAlgn="base"/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              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직장 내에서의 괴롭힘 방지법 </a:t>
            </a:r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b="1" u="sng" dirty="0">
                <a:solidFill>
                  <a:srgbClr val="FF0000"/>
                </a:solidFill>
                <a:latin typeface="+mj-ea"/>
                <a:ea typeface="+mj-ea"/>
              </a:rPr>
              <a:t>인권보호기관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 </a:t>
            </a:r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검찰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경찰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국가인권위원회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국민권익위원회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교육청 학생인권센터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</a:p>
          <a:p>
            <a:pPr fontAlgn="base"/>
            <a:endParaRPr lang="ko-KR" altLang="en-US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아동학대보호전문기관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교권보호위원회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학교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/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교육청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), </a:t>
            </a: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교원소청심사위원회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chemeClr val="tx2"/>
                </a:solidFill>
                <a:latin typeface="+mj-ea"/>
                <a:ea typeface="+mj-ea"/>
              </a:rPr>
              <a:t>교육부</a:t>
            </a:r>
            <a:r>
              <a:rPr lang="en-US" altLang="ko-KR" b="1" dirty="0">
                <a:solidFill>
                  <a:schemeClr val="tx2"/>
                </a:solidFill>
                <a:latin typeface="+mj-ea"/>
                <a:ea typeface="+mj-ea"/>
              </a:rPr>
              <a:t>)</a:t>
            </a:r>
            <a:endParaRPr lang="ko-KR" altLang="en-US" b="1" dirty="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3542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인권보호의 법제도화</a:t>
            </a:r>
          </a:p>
        </p:txBody>
      </p:sp>
    </p:spTree>
    <p:extLst>
      <p:ext uri="{BB962C8B-B14F-4D97-AF65-F5344CB8AC3E}">
        <p14:creationId xmlns:p14="http://schemas.microsoft.com/office/powerpoint/2010/main" val="2842450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3560" y="1556792"/>
            <a:ext cx="7417415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000" b="1" dirty="0"/>
              <a:t>인생을 살면서 인권침해를 당하는 경우 있음 </a:t>
            </a:r>
            <a:r>
              <a:rPr lang="en-US" altLang="ko-KR" sz="2000" b="1" dirty="0"/>
              <a:t>-&gt; </a:t>
            </a:r>
            <a:r>
              <a:rPr lang="ko-KR" altLang="en-US" sz="2000" b="1" dirty="0"/>
              <a:t>법적 지식 필요</a:t>
            </a:r>
            <a:endParaRPr lang="ko-KR" altLang="en-US" sz="2000" dirty="0"/>
          </a:p>
          <a:p>
            <a:pPr fontAlgn="base"/>
            <a:endParaRPr lang="en-US" altLang="ko-KR" sz="2000" b="1" dirty="0">
              <a:solidFill>
                <a:srgbClr val="FF0000"/>
              </a:solidFill>
            </a:endParaRPr>
          </a:p>
          <a:p>
            <a:pPr fontAlgn="base"/>
            <a:endParaRPr lang="en-US" altLang="ko-KR" sz="2000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1. </a:t>
            </a:r>
            <a:r>
              <a:rPr lang="ko-KR" altLang="en-US" sz="2000" b="1" dirty="0">
                <a:solidFill>
                  <a:srgbClr val="FF0000"/>
                </a:solidFill>
              </a:rPr>
              <a:t>정부의 체포 불가피성 입증 요건</a:t>
            </a:r>
            <a:r>
              <a:rPr lang="en-US" altLang="ko-KR" sz="2000" b="1" dirty="0">
                <a:solidFill>
                  <a:srgbClr val="FF0000"/>
                </a:solidFill>
              </a:rPr>
              <a:t> (The writ of habeas corpus)</a:t>
            </a:r>
          </a:p>
          <a:p>
            <a:pPr fontAlgn="base"/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r>
              <a:rPr lang="ko-KR" altLang="en-US" sz="1600" b="1" dirty="0"/>
              <a:t>      판사가 체포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신체의 자유 박탈</a:t>
            </a:r>
            <a:r>
              <a:rPr lang="en-US" altLang="ko-KR" sz="1600" b="1" dirty="0"/>
              <a:t>)</a:t>
            </a:r>
            <a:r>
              <a:rPr lang="ko-KR" altLang="en-US" sz="1600" b="1" dirty="0"/>
              <a:t>할 만한 사유가 있다고 판단될 때 체포영장 발급</a:t>
            </a:r>
            <a:endParaRPr lang="ko-KR" altLang="en-US" sz="1600" dirty="0"/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2. Prohibiting ex post facto laws and bills of attainder</a:t>
            </a:r>
          </a:p>
          <a:p>
            <a:pPr fontAlgn="base"/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</a:rPr>
              <a:t>    </a:t>
            </a:r>
            <a:r>
              <a:rPr lang="en-US" altLang="ko-KR" sz="1600" b="1" dirty="0"/>
              <a:t>1) </a:t>
            </a:r>
            <a:r>
              <a:rPr lang="ko-KR" altLang="en-US" sz="1600" b="1" dirty="0"/>
              <a:t>법률불소급의 원칙</a:t>
            </a:r>
            <a:r>
              <a:rPr lang="en-US" altLang="ko-KR" sz="1600" b="1" dirty="0"/>
              <a:t> (Enacting ex post facto laws is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again the Constitution.)</a:t>
            </a:r>
            <a:endParaRPr lang="ko-KR" altLang="en-US" sz="1600" b="1" dirty="0"/>
          </a:p>
          <a:p>
            <a:pPr fontAlgn="base"/>
            <a:endParaRPr lang="en-US" altLang="ko-KR" sz="1600" b="1" dirty="0"/>
          </a:p>
          <a:p>
            <a:pPr fontAlgn="base"/>
            <a:r>
              <a:rPr lang="en-US" altLang="ko-KR" sz="1600" b="1" dirty="0"/>
              <a:t>    2) </a:t>
            </a:r>
            <a:r>
              <a:rPr lang="ko-KR" altLang="en-US" sz="1600" b="1" dirty="0"/>
              <a:t>재판 없는 처벌 금지</a:t>
            </a:r>
            <a:r>
              <a:rPr lang="en-US" altLang="ko-KR" sz="1600" b="1" dirty="0"/>
              <a:t> (Enacting bills of attainder is against the Constitution.) </a:t>
            </a:r>
          </a:p>
          <a:p>
            <a:pPr fontAlgn="base"/>
            <a:endParaRPr lang="en-US" altLang="ko-KR" sz="1600" b="1" dirty="0">
              <a:solidFill>
                <a:srgbClr val="A365D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3078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 보호 관련 법</a:t>
            </a:r>
          </a:p>
        </p:txBody>
      </p:sp>
    </p:spTree>
    <p:extLst>
      <p:ext uri="{BB962C8B-B14F-4D97-AF65-F5344CB8AC3E}">
        <p14:creationId xmlns:p14="http://schemas.microsoft.com/office/powerpoint/2010/main" val="2364943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1252" y="980728"/>
            <a:ext cx="8717002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3. </a:t>
            </a:r>
            <a:r>
              <a:rPr lang="ko-KR" altLang="en-US" sz="2000" b="1" dirty="0">
                <a:solidFill>
                  <a:srgbClr val="FF0000"/>
                </a:solidFill>
              </a:rPr>
              <a:t>범죄 혐의자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재소자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피의자의 인권 </a:t>
            </a:r>
            <a:r>
              <a:rPr lang="en-US" altLang="ko-KR" sz="2000" b="1" dirty="0">
                <a:solidFill>
                  <a:srgbClr val="FF0000"/>
                </a:solidFill>
              </a:rPr>
              <a:t>(Constitutional Rights of the accused) </a:t>
            </a:r>
          </a:p>
          <a:p>
            <a:pPr fontAlgn="base"/>
            <a:endParaRPr lang="ko-KR" altLang="en-US" sz="20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1600" b="1" dirty="0"/>
              <a:t>1) </a:t>
            </a:r>
            <a:r>
              <a:rPr lang="ko-KR" altLang="en-US" sz="1600" b="1" dirty="0"/>
              <a:t>공정한 배심원에 의해서 공정하고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공개적이고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빠른 재판을 받을 권리</a:t>
            </a:r>
            <a:endParaRPr lang="en-US" altLang="ko-KR" sz="1600" b="1" dirty="0"/>
          </a:p>
          <a:p>
            <a:pPr fontAlgn="base"/>
            <a:r>
              <a:rPr lang="en-US" altLang="ko-KR" sz="1600" b="1" dirty="0"/>
              <a:t>      (The right to a fair, speedy, and public trial by an impartial jury) </a:t>
            </a:r>
          </a:p>
          <a:p>
            <a:pPr fontAlgn="base"/>
            <a:endParaRPr lang="en-US" altLang="ko-KR" sz="1600" b="1" dirty="0"/>
          </a:p>
          <a:p>
            <a:pPr fontAlgn="base"/>
            <a:r>
              <a:rPr lang="en-US" altLang="ko-KR" sz="1600" b="1" dirty="0"/>
              <a:t>2) </a:t>
            </a:r>
            <a:r>
              <a:rPr lang="ko-KR" altLang="en-US" sz="1600" b="1" dirty="0"/>
              <a:t>지은 죄 이상의 법적 처벌을 받지 않을 권리</a:t>
            </a:r>
            <a:endParaRPr lang="en-US" altLang="ko-KR" sz="1600" b="1" dirty="0"/>
          </a:p>
          <a:p>
            <a:pPr fontAlgn="base"/>
            <a:r>
              <a:rPr lang="en-US" altLang="ko-KR" sz="1600" b="1" dirty="0"/>
              <a:t> </a:t>
            </a:r>
            <a:r>
              <a:rPr lang="ko-KR" altLang="en-US" sz="1600" b="1" dirty="0"/>
              <a:t>     </a:t>
            </a:r>
            <a:r>
              <a:rPr lang="en-US" altLang="ko-KR" sz="1600" b="1" dirty="0"/>
              <a:t>(Constitutional protection from Cruel and Unusual Punishment)</a:t>
            </a:r>
          </a:p>
          <a:p>
            <a:pPr fontAlgn="base"/>
            <a:endParaRPr lang="en-US" altLang="ko-KR" sz="1600" b="1" dirty="0"/>
          </a:p>
          <a:p>
            <a:pPr fontAlgn="base"/>
            <a:r>
              <a:rPr lang="en-US" altLang="ko-KR" sz="1600" b="1" dirty="0"/>
              <a:t>3) </a:t>
            </a:r>
            <a:r>
              <a:rPr lang="ko-KR" altLang="en-US" sz="1600" b="1" dirty="0"/>
              <a:t>부당한 수색과 체포를 당하지 않을 권리</a:t>
            </a:r>
            <a:endParaRPr lang="en-US" altLang="ko-KR" sz="1600" b="1" dirty="0"/>
          </a:p>
          <a:p>
            <a:pPr fontAlgn="base"/>
            <a:r>
              <a:rPr lang="en-US" altLang="ko-KR" sz="1600" b="1" dirty="0"/>
              <a:t>      (Unreasonable searches and seizures are against the Constitution)</a:t>
            </a:r>
          </a:p>
          <a:p>
            <a:pPr fontAlgn="base"/>
            <a:r>
              <a:rPr lang="ko-KR" altLang="en-US" sz="1600" b="1" dirty="0"/>
              <a:t>       판사가 합당한 사유</a:t>
            </a:r>
            <a:r>
              <a:rPr lang="en-US" altLang="ko-KR" sz="1600" b="1" dirty="0"/>
              <a:t>(probable cause)</a:t>
            </a:r>
            <a:r>
              <a:rPr lang="ko-KR" altLang="en-US" sz="1600" b="1" dirty="0"/>
              <a:t>가 있다고 판단될 때 체포</a:t>
            </a:r>
            <a:r>
              <a:rPr lang="en-US" altLang="ko-KR" sz="1600" b="1" dirty="0"/>
              <a:t>/</a:t>
            </a:r>
            <a:r>
              <a:rPr lang="ko-KR" altLang="en-US" sz="1600" b="1" dirty="0"/>
              <a:t>수색 영장 발급</a:t>
            </a:r>
            <a:endParaRPr lang="ko-KR" altLang="en-US" sz="1600" dirty="0"/>
          </a:p>
          <a:p>
            <a:pPr fontAlgn="base"/>
            <a:endParaRPr lang="ko-KR" altLang="en-US" sz="1600" b="1" dirty="0">
              <a:solidFill>
                <a:srgbClr val="A365D1"/>
              </a:solidFill>
            </a:endParaRPr>
          </a:p>
          <a:p>
            <a:pPr fontAlgn="base"/>
            <a:endParaRPr lang="en-US" altLang="ko-KR" sz="2000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4. </a:t>
            </a:r>
            <a:r>
              <a:rPr lang="ko-KR" altLang="en-US" sz="2000" b="1" dirty="0">
                <a:solidFill>
                  <a:srgbClr val="FF0000"/>
                </a:solidFill>
              </a:rPr>
              <a:t>불법적 취득 증거 법적 효력이 없음</a:t>
            </a:r>
            <a:r>
              <a:rPr lang="en-US" altLang="ko-KR" sz="2000" b="1" dirty="0">
                <a:solidFill>
                  <a:srgbClr val="FF0000"/>
                </a:solidFill>
              </a:rPr>
              <a:t> (Exclusionary rule) </a:t>
            </a: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강요 또는 고문에 의한 자백이나 불법적으로 취득한 증거는 증거의 효력이 없다</a:t>
            </a:r>
            <a:r>
              <a:rPr lang="en-US" altLang="ko-KR" sz="1600" b="1" dirty="0">
                <a:solidFill>
                  <a:schemeClr val="tx2"/>
                </a:solidFill>
              </a:rPr>
              <a:t>.</a:t>
            </a: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</a:rPr>
              <a:t>Evidence that is unconstitutionally seized is excluded from the trial. </a:t>
            </a: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</a:rPr>
              <a:t>The fruits of a coerced confession are also excluded.</a:t>
            </a:r>
          </a:p>
          <a:p>
            <a:pPr fontAlgn="base"/>
            <a:endParaRPr lang="ko-KR" altLang="en-US" sz="1600" b="1" dirty="0">
              <a:solidFill>
                <a:schemeClr val="tx2"/>
              </a:solidFill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3078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 보호 관련 법</a:t>
            </a:r>
          </a:p>
        </p:txBody>
      </p:sp>
    </p:spTree>
    <p:extLst>
      <p:ext uri="{BB962C8B-B14F-4D97-AF65-F5344CB8AC3E}">
        <p14:creationId xmlns:p14="http://schemas.microsoft.com/office/powerpoint/2010/main" val="3962545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8265" y="1124744"/>
            <a:ext cx="8696035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5. </a:t>
            </a:r>
            <a:r>
              <a:rPr lang="ko-KR" altLang="en-US" sz="2000" b="1" dirty="0">
                <a:solidFill>
                  <a:srgbClr val="FF0000"/>
                </a:solidFill>
              </a:rPr>
              <a:t>일사부재리의 원칙</a:t>
            </a:r>
            <a:r>
              <a:rPr lang="en-US" altLang="ko-KR" sz="2000" b="1" dirty="0">
                <a:solidFill>
                  <a:srgbClr val="FF0000"/>
                </a:solidFill>
              </a:rPr>
              <a:t> (Double Jeopardy) </a:t>
            </a:r>
            <a:endParaRPr lang="ko-KR" altLang="en-US" sz="2000" b="1" dirty="0">
              <a:solidFill>
                <a:srgbClr val="FF0000"/>
              </a:solidFill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같은 범죄로 두 번 처벌받지 않을 권리</a:t>
            </a:r>
            <a:endParaRPr lang="en-US" altLang="ko-KR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Cf.) 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성범죄자 주거지와 얼굴공개 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이중 처벌이 아닌지</a:t>
            </a:r>
            <a:r>
              <a:rPr lang="en-US" altLang="ko-KR" sz="1600" b="1" dirty="0">
                <a:solidFill>
                  <a:schemeClr val="tx2"/>
                </a:solidFill>
                <a:latin typeface="+mj-ea"/>
                <a:ea typeface="+mj-ea"/>
              </a:rPr>
              <a:t>?</a:t>
            </a: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6. </a:t>
            </a:r>
            <a:r>
              <a:rPr lang="ko-KR" altLang="en-US" sz="2000" b="1" dirty="0">
                <a:solidFill>
                  <a:srgbClr val="FF0000"/>
                </a:solidFill>
              </a:rPr>
              <a:t>불리한 증거에 대한 </a:t>
            </a:r>
            <a:r>
              <a:rPr lang="ko-KR" altLang="en-US" sz="2000" b="1" dirty="0" err="1">
                <a:solidFill>
                  <a:srgbClr val="FF0000"/>
                </a:solidFill>
              </a:rPr>
              <a:t>방어권과</a:t>
            </a:r>
            <a:r>
              <a:rPr lang="en-US" altLang="ko-KR" sz="2000" b="1" dirty="0">
                <a:solidFill>
                  <a:srgbClr val="FF0000"/>
                </a:solidFill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</a:rPr>
              <a:t>보호받을 권리</a:t>
            </a:r>
            <a:r>
              <a:rPr lang="en-US" altLang="ko-KR" sz="2000" b="1" dirty="0">
                <a:solidFill>
                  <a:srgbClr val="FF0000"/>
                </a:solidFill>
              </a:rPr>
              <a:t> (Cross-Examination) </a:t>
            </a:r>
            <a:endParaRPr lang="ko-KR" altLang="en-US" sz="2000" b="1" dirty="0">
              <a:solidFill>
                <a:srgbClr val="FF0000"/>
              </a:solidFill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자신에게 불리한 증언을 하는 증인에게 맞설 권리</a:t>
            </a:r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어떠한 증언도 본인이 부재하거나 변호사의 검토</a:t>
            </a:r>
            <a:r>
              <a:rPr lang="en-US" altLang="ko-KR" sz="1600" b="1" dirty="0">
                <a:solidFill>
                  <a:schemeClr val="tx2"/>
                </a:solidFill>
              </a:rPr>
              <a:t>(cross-examination) </a:t>
            </a:r>
            <a:r>
              <a:rPr lang="ko-KR" altLang="en-US" sz="1600" b="1" dirty="0">
                <a:solidFill>
                  <a:schemeClr val="tx2"/>
                </a:solidFill>
              </a:rPr>
              <a:t>없이 재판 금지</a:t>
            </a:r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7. </a:t>
            </a:r>
            <a:r>
              <a:rPr lang="ko-KR" altLang="en-US" sz="2000" b="1" dirty="0">
                <a:solidFill>
                  <a:srgbClr val="FF0000"/>
                </a:solidFill>
              </a:rPr>
              <a:t>변호사 선임권</a:t>
            </a:r>
            <a:r>
              <a:rPr lang="en-US" altLang="ko-KR" sz="2000" b="1" dirty="0">
                <a:solidFill>
                  <a:srgbClr val="FF0000"/>
                </a:solidFill>
              </a:rPr>
              <a:t> (Assistance of Counsel) </a:t>
            </a:r>
            <a:endParaRPr lang="ko-KR" altLang="en-US" sz="2000" b="1" dirty="0">
              <a:solidFill>
                <a:srgbClr val="FF0000"/>
              </a:solidFill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8. </a:t>
            </a:r>
            <a:r>
              <a:rPr lang="ko-KR" altLang="en-US" sz="2000" b="1" dirty="0">
                <a:solidFill>
                  <a:srgbClr val="FF0000"/>
                </a:solidFill>
              </a:rPr>
              <a:t>무죄추정의 원칙 </a:t>
            </a:r>
            <a:r>
              <a:rPr lang="en-US" altLang="ko-KR" sz="2000" b="1" dirty="0">
                <a:solidFill>
                  <a:srgbClr val="FF0000"/>
                </a:solidFill>
              </a:rPr>
              <a:t>(The principle of the presumption of innocence) </a:t>
            </a:r>
            <a:endParaRPr lang="ko-KR" altLang="en-US" sz="2000" b="1" dirty="0">
              <a:solidFill>
                <a:srgbClr val="FF0000"/>
              </a:solidFill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인권침해 요소 </a:t>
            </a:r>
            <a:r>
              <a:rPr lang="en-US" altLang="ko-KR" sz="1600" b="1" dirty="0">
                <a:solidFill>
                  <a:schemeClr val="tx2"/>
                </a:solidFill>
              </a:rPr>
              <a:t>: </a:t>
            </a:r>
            <a:r>
              <a:rPr lang="ko-KR" altLang="en-US" sz="1600" b="1" dirty="0">
                <a:solidFill>
                  <a:schemeClr val="tx2"/>
                </a:solidFill>
              </a:rPr>
              <a:t>여론재판  </a:t>
            </a:r>
            <a:r>
              <a:rPr lang="en-US" altLang="ko-KR" sz="1600" b="1" dirty="0">
                <a:solidFill>
                  <a:schemeClr val="tx2"/>
                </a:solidFill>
              </a:rPr>
              <a:t>/ </a:t>
            </a:r>
            <a:r>
              <a:rPr lang="ko-KR" altLang="en-US" sz="1600" b="1" dirty="0">
                <a:solidFill>
                  <a:schemeClr val="tx2"/>
                </a:solidFill>
              </a:rPr>
              <a:t>피의사실공표  </a:t>
            </a:r>
            <a:r>
              <a:rPr lang="en-US" altLang="ko-KR" sz="1600" b="1" dirty="0">
                <a:solidFill>
                  <a:schemeClr val="tx2"/>
                </a:solidFill>
              </a:rPr>
              <a:t>/  </a:t>
            </a:r>
            <a:r>
              <a:rPr lang="ko-KR" altLang="en-US" sz="1600" b="1" dirty="0">
                <a:solidFill>
                  <a:schemeClr val="tx2"/>
                </a:solidFill>
              </a:rPr>
              <a:t>얼굴공개</a:t>
            </a: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9. </a:t>
            </a:r>
            <a:r>
              <a:rPr lang="ko-KR" altLang="en-US" sz="2000" b="1" dirty="0">
                <a:solidFill>
                  <a:srgbClr val="FF0000"/>
                </a:solidFill>
              </a:rPr>
              <a:t>자신에게 불리한 진술을 하지 않을 권리 </a:t>
            </a:r>
            <a:r>
              <a:rPr lang="en-US" altLang="ko-KR" sz="2000" b="1" dirty="0">
                <a:solidFill>
                  <a:srgbClr val="FF0000"/>
                </a:solidFill>
              </a:rPr>
              <a:t>(Protection from Self-Incrimination)</a:t>
            </a:r>
            <a:endParaRPr lang="ko-KR" altLang="en-US" sz="2000" b="1" dirty="0">
              <a:solidFill>
                <a:srgbClr val="FF0000"/>
              </a:solidFill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3078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 보호 관련 법</a:t>
            </a:r>
          </a:p>
        </p:txBody>
      </p:sp>
    </p:spTree>
    <p:extLst>
      <p:ext uri="{BB962C8B-B14F-4D97-AF65-F5344CB8AC3E}">
        <p14:creationId xmlns:p14="http://schemas.microsoft.com/office/powerpoint/2010/main" val="1506985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5652" y="1196752"/>
            <a:ext cx="838461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b="1" dirty="0">
                <a:solidFill>
                  <a:srgbClr val="FF0000"/>
                </a:solidFill>
              </a:rPr>
              <a:t>10. The right of due process (</a:t>
            </a:r>
            <a:r>
              <a:rPr lang="ko-KR" altLang="en-US" sz="2000" b="1" dirty="0">
                <a:solidFill>
                  <a:srgbClr val="FF0000"/>
                </a:solidFill>
              </a:rPr>
              <a:t>적법 절차</a:t>
            </a:r>
            <a:r>
              <a:rPr lang="en-US" altLang="ko-KR" sz="2000" b="1" dirty="0">
                <a:solidFill>
                  <a:srgbClr val="FF0000"/>
                </a:solidFill>
              </a:rPr>
              <a:t>)</a:t>
            </a:r>
            <a:endParaRPr lang="en-US" altLang="ko-KR" sz="2000" dirty="0">
              <a:solidFill>
                <a:srgbClr val="FF0000"/>
              </a:solidFill>
            </a:endParaRPr>
          </a:p>
          <a:p>
            <a:pPr fontAlgn="base"/>
            <a:endParaRPr lang="en-US" altLang="ko-KR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</a:rPr>
              <a:t>Ex) Miranda warnings </a:t>
            </a:r>
          </a:p>
          <a:p>
            <a:pPr fontAlgn="base"/>
            <a:endParaRPr lang="en-US" altLang="ko-KR" sz="1600" b="1" u="sng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1600" b="1" u="sng" dirty="0">
                <a:solidFill>
                  <a:schemeClr val="tx2"/>
                </a:solidFill>
              </a:rPr>
              <a:t>Miranda v. Arizona U.S. Supreme Court case</a:t>
            </a:r>
            <a:r>
              <a:rPr lang="en-US" altLang="ko-KR" sz="1600" b="1" dirty="0">
                <a:solidFill>
                  <a:schemeClr val="tx2"/>
                </a:solidFill>
              </a:rPr>
              <a:t>  (1966)</a:t>
            </a:r>
          </a:p>
          <a:p>
            <a:pPr fontAlgn="base"/>
            <a:endParaRPr lang="en-US" altLang="ko-KR" sz="16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</a:rPr>
              <a:t>Miranda Warning</a:t>
            </a:r>
          </a:p>
          <a:p>
            <a:pPr fontAlgn="base"/>
            <a:r>
              <a:rPr lang="en-US" altLang="ko-KR" sz="1600" b="1" dirty="0">
                <a:solidFill>
                  <a:srgbClr val="00B050"/>
                </a:solidFill>
              </a:rPr>
              <a:t>You have the right to remain silent. Anything you say can be used against you in court. You have the right to talk to a lawyer for advice before we ask you any questions.  You have the right to have a lawyer with you during questioning. If you cannot afford a lawyer, one will be appointed for you before any questioning if you wish. If you decide to answer questions now without a lawyer present, you have the right to stop answering  at any time.</a:t>
            </a:r>
          </a:p>
          <a:p>
            <a:pPr fontAlgn="base"/>
            <a:endParaRPr lang="en-US" altLang="ko-KR" sz="1600" b="1" dirty="0">
              <a:solidFill>
                <a:srgbClr val="00B050"/>
              </a:solidFill>
            </a:endParaRPr>
          </a:p>
          <a:p>
            <a:pPr fontAlgn="base"/>
            <a:endParaRPr lang="en-US" altLang="ko-KR" sz="1600" b="1" dirty="0"/>
          </a:p>
          <a:p>
            <a:pPr fontAlgn="base"/>
            <a:r>
              <a:rPr lang="en-US" altLang="ko-KR" b="1" dirty="0">
                <a:solidFill>
                  <a:srgbClr val="FF0000"/>
                </a:solidFill>
              </a:rPr>
              <a:t>11. Civil rights and liberties</a:t>
            </a:r>
          </a:p>
          <a:p>
            <a:pPr fontAlgn="base"/>
            <a:endParaRPr lang="en-US" altLang="ko-KR" sz="14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400" b="1" dirty="0">
                <a:solidFill>
                  <a:schemeClr val="tx2"/>
                </a:solidFill>
              </a:rPr>
              <a:t>범인의 도피와 은닉을 가족이 돕는 경우 처벌 하지 않음</a:t>
            </a:r>
            <a:endParaRPr lang="en-US" altLang="ko-KR" sz="1400" b="1" dirty="0">
              <a:solidFill>
                <a:schemeClr val="tx2"/>
              </a:solidFill>
            </a:endParaRPr>
          </a:p>
          <a:p>
            <a:pPr fontAlgn="base"/>
            <a:endParaRPr lang="ko-KR" altLang="en-US" sz="14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400" b="1" dirty="0">
                <a:solidFill>
                  <a:schemeClr val="tx2"/>
                </a:solidFill>
              </a:rPr>
              <a:t>부부가 범죄자일 때 미성년 자식이 있을 경우 둘 중에 한 사람만 처벌</a:t>
            </a:r>
            <a:endParaRPr lang="en-US" altLang="ko-KR" sz="1400" b="1" dirty="0">
              <a:solidFill>
                <a:schemeClr val="tx2"/>
              </a:solidFill>
            </a:endParaRPr>
          </a:p>
          <a:p>
            <a:pPr fontAlgn="base"/>
            <a:endParaRPr lang="ko-KR" altLang="en-US" sz="14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400" b="1" dirty="0">
                <a:solidFill>
                  <a:schemeClr val="tx2"/>
                </a:solidFill>
              </a:rPr>
              <a:t>구속 전 가족 중 한 사람에게 전화를 할</a:t>
            </a:r>
            <a:r>
              <a:rPr lang="en-US" altLang="ko-KR" sz="1400" b="1" dirty="0">
                <a:solidFill>
                  <a:schemeClr val="tx2"/>
                </a:solidFill>
              </a:rPr>
              <a:t> </a:t>
            </a:r>
            <a:r>
              <a:rPr lang="ko-KR" altLang="en-US" sz="1400" b="1" dirty="0">
                <a:solidFill>
                  <a:schemeClr val="tx2"/>
                </a:solidFill>
              </a:rPr>
              <a:t>수 있는 권리 </a:t>
            </a:r>
            <a:r>
              <a:rPr lang="en-US" altLang="ko-KR" sz="1400" b="1" dirty="0">
                <a:solidFill>
                  <a:schemeClr val="tx2"/>
                </a:solidFill>
              </a:rPr>
              <a:t>(</a:t>
            </a:r>
            <a:r>
              <a:rPr lang="en-US" altLang="ko-KR" sz="1600" b="1" dirty="0">
                <a:solidFill>
                  <a:schemeClr val="tx2"/>
                </a:solidFill>
              </a:rPr>
              <a:t>Mrs. Doubtfire)</a:t>
            </a:r>
            <a:endParaRPr lang="en-US" altLang="ko-KR" sz="1600" dirty="0">
              <a:solidFill>
                <a:schemeClr val="tx2"/>
              </a:solidFill>
            </a:endParaRPr>
          </a:p>
          <a:p>
            <a:pPr fontAlgn="base"/>
            <a:endParaRPr lang="en-US" altLang="ko-KR" sz="1600" b="1" dirty="0">
              <a:solidFill>
                <a:srgbClr val="00B050"/>
              </a:solidFill>
            </a:endParaRPr>
          </a:p>
          <a:p>
            <a:pPr fontAlgn="base"/>
            <a:endParaRPr lang="en-US" altLang="ko-KR" b="1" dirty="0"/>
          </a:p>
          <a:p>
            <a:pPr fontAlgn="base"/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445652" y="292006"/>
            <a:ext cx="3078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 보호 관련 법</a:t>
            </a:r>
          </a:p>
        </p:txBody>
      </p:sp>
    </p:spTree>
    <p:extLst>
      <p:ext uri="{BB962C8B-B14F-4D97-AF65-F5344CB8AC3E}">
        <p14:creationId xmlns:p14="http://schemas.microsoft.com/office/powerpoint/2010/main" val="2050821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80920" cy="6048672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en-US" altLang="ko-KR" sz="3600" b="1" dirty="0"/>
          </a:p>
          <a:p>
            <a:pPr marL="0" indent="0" algn="ctr" fontAlgn="base">
              <a:buNone/>
            </a:pPr>
            <a:endParaRPr lang="en-US" altLang="ko-KR" sz="3600" b="1" dirty="0"/>
          </a:p>
          <a:p>
            <a:pPr marL="0" indent="0" algn="ctr" fontAlgn="base">
              <a:buNone/>
            </a:pPr>
            <a:r>
              <a:rPr lang="en-US" altLang="ko-KR" sz="5000" b="1" dirty="0"/>
              <a:t>2. </a:t>
            </a:r>
            <a:r>
              <a:rPr lang="ko-KR" altLang="en-US" sz="5000" b="1" dirty="0"/>
              <a:t>학생인권과 학생지도</a:t>
            </a:r>
            <a:endParaRPr lang="en-US" altLang="ko-KR" sz="5000" b="1" dirty="0"/>
          </a:p>
          <a:p>
            <a:pPr marL="0" indent="0" algn="ctr" fontAlgn="base">
              <a:buNone/>
            </a:pPr>
            <a:endParaRPr lang="ko-KR" altLang="en-US" sz="3600" b="1" dirty="0"/>
          </a:p>
          <a:p>
            <a:pPr marL="0" indent="0" fontAlgn="base">
              <a:buNone/>
            </a:pPr>
            <a:r>
              <a:rPr lang="en-US" altLang="ko-KR" sz="3000" b="1" dirty="0"/>
              <a:t>             1) </a:t>
            </a:r>
            <a:r>
              <a:rPr lang="ko-KR" altLang="en-US" sz="3000" b="1" dirty="0"/>
              <a:t>교사의 핵심 업무로서의 학생지도</a:t>
            </a:r>
            <a:endParaRPr lang="en-US" altLang="ko-KR" sz="3000" b="1" dirty="0"/>
          </a:p>
          <a:p>
            <a:pPr marL="0" indent="0" fontAlgn="base">
              <a:buNone/>
            </a:pPr>
            <a:endParaRPr lang="en-US" altLang="ko-KR" sz="1000" b="1" dirty="0"/>
          </a:p>
          <a:p>
            <a:pPr marL="0" indent="0" fontAlgn="base">
              <a:buNone/>
            </a:pPr>
            <a:r>
              <a:rPr lang="en-US" altLang="ko-KR" sz="3000" b="1" dirty="0"/>
              <a:t>             2) </a:t>
            </a:r>
            <a:r>
              <a:rPr lang="ko-KR" altLang="en-US" sz="3000" b="1" dirty="0"/>
              <a:t>협업적 노력으로서의 학생지도</a:t>
            </a:r>
            <a:endParaRPr lang="en-US" altLang="ko-KR" sz="3000" b="1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6790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18861"/>
            <a:ext cx="8676456" cy="6048672"/>
          </a:xfrm>
        </p:spPr>
        <p:txBody>
          <a:bodyPr>
            <a:normAutofit/>
          </a:bodyPr>
          <a:lstStyle/>
          <a:p>
            <a:pPr marL="514350" indent="-514350" fontAlgn="base">
              <a:buAutoNum type="arabicParenR"/>
            </a:pPr>
            <a:r>
              <a:rPr lang="ko-KR" altLang="en-US" sz="3000" b="1" dirty="0"/>
              <a:t>교사의 핵심 업무로서의 학생지도 </a:t>
            </a:r>
            <a:endParaRPr lang="en-US" altLang="ko-KR" sz="3000" b="1" dirty="0"/>
          </a:p>
          <a:p>
            <a:pPr marL="0" indent="0" fontAlgn="base">
              <a:buNone/>
            </a:pPr>
            <a:endParaRPr lang="ko-KR" altLang="en-US" b="1" dirty="0"/>
          </a:p>
          <a:p>
            <a:pPr fontAlgn="base"/>
            <a:r>
              <a:rPr lang="ko-KR" altLang="en-US" sz="1900" b="1" dirty="0"/>
              <a:t>교사의 역할 </a:t>
            </a:r>
            <a:r>
              <a:rPr lang="en-US" altLang="ko-KR" sz="1900" b="1" dirty="0"/>
              <a:t>: </a:t>
            </a:r>
            <a:r>
              <a:rPr lang="ko-KR" altLang="en-US" sz="1900" b="1" dirty="0"/>
              <a:t>학과목 지도</a:t>
            </a:r>
            <a:r>
              <a:rPr lang="en-US" altLang="ko-KR" sz="1900" b="1" dirty="0"/>
              <a:t> / </a:t>
            </a:r>
            <a:r>
              <a:rPr lang="ko-KR" altLang="en-US" sz="1900" b="1" dirty="0"/>
              <a:t>학생생활지도</a:t>
            </a:r>
            <a:endParaRPr lang="en-US" altLang="ko-KR" sz="1900" b="1" dirty="0"/>
          </a:p>
          <a:p>
            <a:pPr fontAlgn="base"/>
            <a:endParaRPr lang="en-US" altLang="ko-KR" sz="1900" b="1" dirty="0"/>
          </a:p>
          <a:p>
            <a:pPr fontAlgn="base"/>
            <a:r>
              <a:rPr lang="ko-KR" altLang="en-US" sz="1900" b="1" dirty="0"/>
              <a:t>학생생활지도 </a:t>
            </a:r>
            <a:r>
              <a:rPr lang="en-US" altLang="ko-KR" sz="1900" b="1" dirty="0"/>
              <a:t>: </a:t>
            </a:r>
            <a:r>
              <a:rPr lang="ko-KR" altLang="en-US" sz="1900" b="1" dirty="0"/>
              <a:t>교사</a:t>
            </a:r>
            <a:r>
              <a:rPr lang="en-US" altLang="ko-KR" sz="1900" b="1" dirty="0"/>
              <a:t>(</a:t>
            </a:r>
            <a:r>
              <a:rPr lang="ko-KR" altLang="en-US" sz="1900" b="1" dirty="0"/>
              <a:t>담임</a:t>
            </a:r>
            <a:r>
              <a:rPr lang="en-US" altLang="ko-KR" sz="1900" b="1" dirty="0"/>
              <a:t>),  </a:t>
            </a:r>
            <a:r>
              <a:rPr lang="ko-KR" altLang="en-US" sz="1900" b="1" dirty="0" err="1"/>
              <a:t>교과외활동</a:t>
            </a:r>
            <a:r>
              <a:rPr lang="en-US" altLang="ko-KR" sz="1900" b="1" dirty="0"/>
              <a:t>, </a:t>
            </a:r>
            <a:r>
              <a:rPr lang="ko-KR" altLang="en-US" sz="1900" b="1" dirty="0"/>
              <a:t>기숙사생활</a:t>
            </a:r>
            <a:r>
              <a:rPr lang="en-US" altLang="ko-KR" sz="1900" b="1" dirty="0"/>
              <a:t>, </a:t>
            </a:r>
            <a:r>
              <a:rPr lang="ko-KR" altLang="en-US" sz="1900" b="1" dirty="0"/>
              <a:t>가정교육</a:t>
            </a:r>
            <a:endParaRPr lang="en-US" altLang="ko-KR" sz="1900" b="1" dirty="0"/>
          </a:p>
          <a:p>
            <a:pPr fontAlgn="base"/>
            <a:endParaRPr lang="en-US" altLang="ko-KR" sz="1900" b="1" dirty="0"/>
          </a:p>
          <a:p>
            <a:pPr fontAlgn="base"/>
            <a:r>
              <a:rPr lang="ko-KR" altLang="en-US" sz="1900" b="1" dirty="0"/>
              <a:t>인성</a:t>
            </a:r>
            <a:r>
              <a:rPr lang="en-US" altLang="ko-KR" sz="1900" b="1" dirty="0"/>
              <a:t>/</a:t>
            </a:r>
            <a:r>
              <a:rPr lang="ko-KR" altLang="en-US" sz="1900" b="1" dirty="0"/>
              <a:t>사회성</a:t>
            </a:r>
            <a:r>
              <a:rPr lang="en-US" altLang="ko-KR" sz="1900" b="1" dirty="0"/>
              <a:t>/</a:t>
            </a:r>
            <a:r>
              <a:rPr lang="ko-KR" altLang="en-US" sz="1900" b="1" dirty="0"/>
              <a:t>시민성 교육의 중요성 </a:t>
            </a:r>
            <a:r>
              <a:rPr lang="en-US" altLang="ko-KR" sz="1900" b="1" dirty="0"/>
              <a:t>-&gt; </a:t>
            </a:r>
            <a:r>
              <a:rPr lang="ko-KR" altLang="en-US" sz="1900" b="1" dirty="0"/>
              <a:t>미래 사회의 중요한 역량 </a:t>
            </a:r>
            <a:endParaRPr lang="en-US" altLang="ko-KR" sz="1900" b="1" dirty="0"/>
          </a:p>
          <a:p>
            <a:pPr marL="0" indent="0" fontAlgn="base">
              <a:buNone/>
            </a:pPr>
            <a:endParaRPr lang="en-US" altLang="ko-KR" sz="1900" b="1" dirty="0"/>
          </a:p>
          <a:p>
            <a:pPr marL="0" indent="0" fontAlgn="base">
              <a:buNone/>
            </a:pPr>
            <a:r>
              <a:rPr lang="en-US" altLang="ko-KR" sz="1900" b="1" dirty="0"/>
              <a:t>Question : </a:t>
            </a:r>
            <a:r>
              <a:rPr lang="ko-KR" altLang="en-US" sz="1900" b="1" dirty="0"/>
              <a:t>왜 학교의 우등생이 사회에서 실패할까</a:t>
            </a:r>
            <a:r>
              <a:rPr lang="en-US" altLang="ko-KR" sz="1900" b="1" dirty="0"/>
              <a:t>? </a:t>
            </a:r>
            <a:r>
              <a:rPr lang="ko-KR" altLang="en-US" sz="1900" b="1" dirty="0"/>
              <a:t> </a:t>
            </a:r>
            <a:endParaRPr lang="en-US" altLang="ko-KR" sz="1900" b="1" dirty="0"/>
          </a:p>
          <a:p>
            <a:pPr marL="0" indent="0" fontAlgn="base">
              <a:buNone/>
            </a:pPr>
            <a:endParaRPr lang="en-US" altLang="ko-KR" sz="1900" b="1" dirty="0"/>
          </a:p>
          <a:p>
            <a:pPr marL="0" indent="0" fontAlgn="base">
              <a:buNone/>
            </a:pPr>
            <a:r>
              <a:rPr lang="en-US" altLang="ko-KR" sz="1900" b="1" dirty="0"/>
              <a:t>Answer : </a:t>
            </a:r>
            <a:r>
              <a:rPr lang="en-US" altLang="ko-KR" sz="1900" b="1"/>
              <a:t>Daniel G</a:t>
            </a:r>
            <a:r>
              <a:rPr lang="en-US" altLang="ko-KR" sz="1900" b="1" smtClean="0"/>
              <a:t>oleman’s </a:t>
            </a:r>
            <a:r>
              <a:rPr lang="en-US" altLang="ko-KR" sz="1900" b="1" dirty="0"/>
              <a:t>Social Intelligence : </a:t>
            </a:r>
            <a:r>
              <a:rPr lang="ko-KR" altLang="en-US" sz="1900" b="1" dirty="0"/>
              <a:t>사회적 지능이 낮은 것이 원인</a:t>
            </a:r>
            <a:endParaRPr lang="en-US" altLang="ko-KR" sz="1900" b="1" dirty="0"/>
          </a:p>
          <a:p>
            <a:pPr marL="0" indent="0" fontAlgn="base">
              <a:buNone/>
            </a:pPr>
            <a:r>
              <a:rPr lang="en-US" altLang="ko-KR" sz="1900" b="1" dirty="0"/>
              <a:t>                 cf.) EQ : Emotional Intelligence</a:t>
            </a:r>
          </a:p>
          <a:p>
            <a:pPr marL="0" indent="0" fontAlgn="base">
              <a:buNone/>
            </a:pPr>
            <a:endParaRPr lang="en-US" altLang="ko-KR" sz="1900" b="1" dirty="0"/>
          </a:p>
          <a:p>
            <a:pPr marL="0" indent="0" fontAlgn="base">
              <a:buNone/>
            </a:pPr>
            <a:r>
              <a:rPr lang="ko-KR" altLang="en-US" sz="2000" b="1" dirty="0"/>
              <a:t>학생의 생활지도 과정에서 학생 인권 문제</a:t>
            </a:r>
            <a:endParaRPr lang="en-US" altLang="ko-KR" sz="2000" b="1" dirty="0"/>
          </a:p>
          <a:p>
            <a:pPr marL="0" indent="0" fontAlgn="base">
              <a:buNone/>
            </a:pPr>
            <a:endParaRPr lang="en-US" altLang="ko-KR" sz="1900" b="1" dirty="0"/>
          </a:p>
        </p:txBody>
      </p:sp>
    </p:spTree>
    <p:extLst>
      <p:ext uri="{BB962C8B-B14F-4D97-AF65-F5344CB8AC3E}">
        <p14:creationId xmlns:p14="http://schemas.microsoft.com/office/powerpoint/2010/main" val="536790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4632" cy="720080"/>
          </a:xfrm>
        </p:spPr>
        <p:txBody>
          <a:bodyPr>
            <a:normAutofit/>
          </a:bodyPr>
          <a:lstStyle/>
          <a:p>
            <a:pPr algn="l" fontAlgn="base"/>
            <a:r>
              <a:rPr lang="ko-KR" altLang="en-US" sz="4000" b="1" dirty="0">
                <a:solidFill>
                  <a:schemeClr val="bg2">
                    <a:lumMod val="25000"/>
                  </a:schemeClr>
                </a:solidFill>
              </a:rPr>
              <a:t>목차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3568" y="1340768"/>
            <a:ext cx="8136904" cy="5184576"/>
          </a:xfrm>
        </p:spPr>
        <p:txBody>
          <a:bodyPr>
            <a:normAutofit fontScale="92500" lnSpcReduction="10000"/>
          </a:bodyPr>
          <a:lstStyle/>
          <a:p>
            <a:pPr algn="l" fontAlgn="base"/>
            <a:r>
              <a:rPr lang="en-US" altLang="ko-KR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1. </a:t>
            </a:r>
            <a:r>
              <a:rPr lang="ko-KR" altLang="en-US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인권의 역사와 법제도화</a:t>
            </a:r>
          </a:p>
          <a:p>
            <a:pPr algn="l" fontAlgn="base"/>
            <a:r>
              <a:rPr lang="en-US" altLang="ko-KR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1) </a:t>
            </a:r>
            <a:r>
              <a:rPr lang="ko-KR" altLang="en-US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인권의 역사</a:t>
            </a:r>
            <a:endParaRPr lang="ko-KR" altLang="en-US" sz="26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/>
            <a:r>
              <a:rPr lang="en-US" altLang="ko-KR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2) </a:t>
            </a:r>
            <a:r>
              <a:rPr lang="ko-KR" altLang="en-US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인권의식</a:t>
            </a:r>
          </a:p>
          <a:p>
            <a:pPr algn="l"/>
            <a:r>
              <a:rPr lang="en-US" altLang="ko-KR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3) </a:t>
            </a:r>
            <a:r>
              <a:rPr lang="ko-KR" altLang="en-US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인권보호의 제도화 </a:t>
            </a:r>
            <a:endParaRPr lang="en-US" altLang="ko-KR" sz="26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/>
            <a:endParaRPr lang="ko-KR" altLang="en-US" sz="27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r>
              <a:rPr lang="en-US" altLang="ko-KR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2. </a:t>
            </a:r>
            <a:r>
              <a:rPr lang="ko-KR" altLang="en-US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학생인권과 학생지도</a:t>
            </a:r>
          </a:p>
          <a:p>
            <a:pPr algn="l" fontAlgn="base"/>
            <a:r>
              <a:rPr lang="en-US" altLang="ko-KR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1) </a:t>
            </a:r>
            <a:r>
              <a:rPr lang="ko-KR" altLang="en-US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교사의 핵심 업무로서의 학생지도 </a:t>
            </a:r>
            <a:endParaRPr lang="en-US" altLang="ko-KR" sz="26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r>
              <a:rPr lang="en-US" altLang="ko-KR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2) </a:t>
            </a:r>
            <a:r>
              <a:rPr lang="ko-KR" altLang="en-US" sz="2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협업적 노력으로서의 학생지도</a:t>
            </a:r>
            <a:endParaRPr lang="en-US" altLang="ko-KR" sz="26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endParaRPr lang="en-US" altLang="ko-KR" sz="27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r>
              <a:rPr lang="en-US" altLang="ko-KR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3. </a:t>
            </a:r>
            <a:r>
              <a:rPr lang="ko-KR" altLang="en-US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학생지도와 인권침해에서 주의해야 할 점들</a:t>
            </a:r>
            <a:endParaRPr lang="en-US" altLang="ko-KR" sz="3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endParaRPr lang="ko-KR" altLang="en-US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r>
              <a:rPr lang="en-US" altLang="ko-KR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4. </a:t>
            </a:r>
            <a:r>
              <a:rPr lang="ko-KR" altLang="en-US" sz="3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결론 </a:t>
            </a:r>
            <a:endParaRPr lang="ko-KR" altLang="en-US" sz="3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l" fontAlgn="base"/>
            <a:endParaRPr lang="ko-KR" altLang="en-US" dirty="0"/>
          </a:p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909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FCA6D507-A062-4E62-883B-F8768A9D9E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3235"/>
          <a:stretch/>
        </p:blipFill>
        <p:spPr>
          <a:xfrm>
            <a:off x="2447764" y="164637"/>
            <a:ext cx="4248472" cy="6528725"/>
          </a:xfrm>
          <a:ln w="571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740427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80728"/>
            <a:ext cx="8280920" cy="604867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3000" b="1" dirty="0"/>
              <a:t>2) </a:t>
            </a:r>
            <a:r>
              <a:rPr lang="ko-KR" altLang="en-US" sz="3000" b="1" dirty="0"/>
              <a:t>협업적 노력으로서의 학생지도</a:t>
            </a:r>
            <a:endParaRPr lang="en-US" altLang="ko-KR" sz="3000" b="1" dirty="0"/>
          </a:p>
          <a:p>
            <a:pPr marL="0" indent="0" fontAlgn="base">
              <a:buNone/>
            </a:pPr>
            <a:endParaRPr lang="en-US" altLang="ko-KR" sz="3200" b="1" dirty="0"/>
          </a:p>
          <a:p>
            <a:pPr fontAlgn="base"/>
            <a:r>
              <a:rPr lang="ko-KR" altLang="en-US" sz="2200" b="1" dirty="0">
                <a:solidFill>
                  <a:srgbClr val="7030A0"/>
                </a:solidFill>
              </a:rPr>
              <a:t>학생 인권침해 보호 강화 </a:t>
            </a:r>
            <a:r>
              <a:rPr lang="en-US" altLang="ko-KR" sz="2200" b="1" dirty="0">
                <a:solidFill>
                  <a:srgbClr val="7030A0"/>
                </a:solidFill>
              </a:rPr>
              <a:t>-&gt; </a:t>
            </a:r>
            <a:r>
              <a:rPr lang="ko-KR" altLang="en-US" sz="2200" b="1" dirty="0">
                <a:solidFill>
                  <a:srgbClr val="7030A0"/>
                </a:solidFill>
              </a:rPr>
              <a:t>학생지도 위축</a:t>
            </a:r>
            <a:endParaRPr lang="en-US" altLang="ko-KR" sz="2200" b="1" dirty="0">
              <a:solidFill>
                <a:srgbClr val="7030A0"/>
              </a:solidFill>
            </a:endParaRPr>
          </a:p>
          <a:p>
            <a:pPr fontAlgn="base"/>
            <a:endParaRPr lang="en-US" altLang="ko-KR" sz="2200" b="1" dirty="0">
              <a:solidFill>
                <a:srgbClr val="7030A0"/>
              </a:solidFill>
            </a:endParaRPr>
          </a:p>
          <a:p>
            <a:pPr fontAlgn="base"/>
            <a:r>
              <a:rPr lang="ko-KR" altLang="en-US" sz="2000" b="1" dirty="0"/>
              <a:t>인권과 학생지도는 그 어느 것도 포기할 수 없음</a:t>
            </a:r>
            <a:endParaRPr lang="en-US" altLang="ko-KR" sz="2000" b="1" dirty="0"/>
          </a:p>
          <a:p>
            <a:pPr fontAlgn="base"/>
            <a:endParaRPr lang="en-US" altLang="ko-KR" sz="2000" b="1" dirty="0"/>
          </a:p>
          <a:p>
            <a:pPr fontAlgn="base"/>
            <a:r>
              <a:rPr lang="ko-KR" altLang="en-US" sz="2000" b="1" dirty="0"/>
              <a:t>학생 지도와 학생 인권의 균형적 지도</a:t>
            </a:r>
            <a:endParaRPr lang="en-US" altLang="ko-KR" sz="2000" b="1" dirty="0"/>
          </a:p>
          <a:p>
            <a:pPr fontAlgn="base"/>
            <a:endParaRPr lang="en-US" altLang="ko-KR" sz="2000" b="1" dirty="0">
              <a:solidFill>
                <a:srgbClr val="7030A0"/>
              </a:solidFill>
            </a:endParaRPr>
          </a:p>
          <a:p>
            <a:pPr fontAlgn="base"/>
            <a:r>
              <a:rPr lang="ko-KR" altLang="en-US" sz="2000" b="1" dirty="0" err="1">
                <a:solidFill>
                  <a:srgbClr val="FF0000"/>
                </a:solidFill>
              </a:rPr>
              <a:t>학생지도는</a:t>
            </a:r>
            <a:r>
              <a:rPr lang="ko-KR" altLang="en-US" sz="2000" b="1" dirty="0">
                <a:solidFill>
                  <a:srgbClr val="FF0000"/>
                </a:solidFill>
              </a:rPr>
              <a:t> 교사의 기본 책무</a:t>
            </a:r>
            <a:r>
              <a:rPr lang="ko-KR" altLang="en-US" sz="2000" b="1" dirty="0"/>
              <a:t>이며</a:t>
            </a:r>
            <a:r>
              <a:rPr lang="en-US" altLang="ko-KR" sz="2000" b="1" dirty="0"/>
              <a:t>, </a:t>
            </a:r>
          </a:p>
          <a:p>
            <a:pPr fontAlgn="base"/>
            <a:endParaRPr lang="en-US" altLang="ko-KR" sz="2000" b="1" dirty="0"/>
          </a:p>
          <a:p>
            <a:pPr marL="0" indent="0" fontAlgn="base">
              <a:buNone/>
            </a:pPr>
            <a:r>
              <a:rPr lang="en-US" altLang="ko-KR" sz="2000" b="1" dirty="0"/>
              <a:t>     </a:t>
            </a:r>
            <a:r>
              <a:rPr lang="ko-KR" altLang="en-US" sz="2000" b="1" dirty="0"/>
              <a:t> </a:t>
            </a:r>
            <a:r>
              <a:rPr lang="ko-KR" altLang="en-US" sz="2000" b="1" dirty="0">
                <a:solidFill>
                  <a:srgbClr val="FF0000"/>
                </a:solidFill>
              </a:rPr>
              <a:t>협업적 노력</a:t>
            </a:r>
            <a:r>
              <a:rPr lang="ko-KR" altLang="en-US" sz="2000" b="1" dirty="0"/>
              <a:t>이 있어야 지속성을 갖을 수 있음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36790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80920" cy="6048672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r>
              <a:rPr lang="en-US" altLang="ko-KR" sz="5000" b="1" dirty="0">
                <a:latin typeface="+mj-lt"/>
              </a:rPr>
              <a:t>3. </a:t>
            </a:r>
            <a:r>
              <a:rPr lang="ko-KR" altLang="en-US" sz="5000" b="1" dirty="0">
                <a:latin typeface="+mj-lt"/>
              </a:rPr>
              <a:t>학생지도와 인권침해</a:t>
            </a:r>
            <a:endParaRPr lang="en-US" altLang="ko-KR" sz="5000" b="1" dirty="0">
              <a:latin typeface="+mj-lt"/>
            </a:endParaRPr>
          </a:p>
          <a:p>
            <a:pPr marL="0" indent="0" algn="ctr" fontAlgn="base">
              <a:buNone/>
            </a:pPr>
            <a:r>
              <a:rPr lang="ko-KR" altLang="en-US" sz="5000" b="1" dirty="0">
                <a:latin typeface="+mj-lt"/>
              </a:rPr>
              <a:t> 관련 주의사항</a:t>
            </a:r>
            <a:endParaRPr lang="en-US" altLang="ko-KR" sz="4000" b="1" dirty="0"/>
          </a:p>
        </p:txBody>
      </p:sp>
    </p:spTree>
    <p:extLst>
      <p:ext uri="{BB962C8B-B14F-4D97-AF65-F5344CB8AC3E}">
        <p14:creationId xmlns:p14="http://schemas.microsoft.com/office/powerpoint/2010/main" val="77865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80920" cy="6048672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sz="3000" b="1" dirty="0"/>
              <a:t>3. </a:t>
            </a:r>
            <a:r>
              <a:rPr lang="ko-KR" altLang="en-US" sz="3000" b="1" dirty="0" err="1"/>
              <a:t>학생지도와</a:t>
            </a:r>
            <a:r>
              <a:rPr lang="ko-KR" altLang="en-US" sz="3000" b="1" dirty="0"/>
              <a:t> 학생인권 침해 관련 주의사항</a:t>
            </a:r>
            <a:endParaRPr lang="en-US" altLang="ko-KR" sz="3000" b="1" dirty="0"/>
          </a:p>
          <a:p>
            <a:pPr marL="0" indent="0" fontAlgn="base">
              <a:buNone/>
            </a:pPr>
            <a:endParaRPr lang="ko-KR" altLang="en-US" sz="3000" b="1" dirty="0"/>
          </a:p>
          <a:p>
            <a:pPr marL="0" indent="0" fontAlgn="base">
              <a:buNone/>
            </a:pPr>
            <a:r>
              <a:rPr lang="en-US" altLang="ko-KR" sz="2500" b="1" dirty="0"/>
              <a:t>1) </a:t>
            </a:r>
            <a:r>
              <a:rPr lang="ko-KR" altLang="en-US" sz="2500" b="1" dirty="0"/>
              <a:t>학생지도의 명분으로 학생 인권침해가 정당화되지 않음 </a:t>
            </a:r>
          </a:p>
          <a:p>
            <a:pPr marL="0" indent="0" fontAlgn="base">
              <a:buNone/>
            </a:pPr>
            <a:endParaRPr lang="en-US" altLang="ko-KR" sz="2500" b="1" dirty="0"/>
          </a:p>
          <a:p>
            <a:pPr marL="0" indent="0" fontAlgn="base">
              <a:buNone/>
            </a:pPr>
            <a:r>
              <a:rPr lang="en-US" altLang="ko-KR" sz="2500" b="1" dirty="0"/>
              <a:t>2) </a:t>
            </a:r>
            <a:r>
              <a:rPr lang="ko-KR" altLang="en-US" sz="2500" b="1" dirty="0"/>
              <a:t>변화하고 있는 인권 관련 법</a:t>
            </a:r>
            <a:r>
              <a:rPr lang="en-US" altLang="ko-KR" sz="2500" b="1" dirty="0"/>
              <a:t>/</a:t>
            </a:r>
            <a:r>
              <a:rPr lang="ko-KR" altLang="en-US" sz="2500" b="1" dirty="0"/>
              <a:t>제도</a:t>
            </a:r>
            <a:r>
              <a:rPr lang="en-US" altLang="ko-KR" sz="2500" b="1" dirty="0"/>
              <a:t>/</a:t>
            </a:r>
            <a:r>
              <a:rPr lang="ko-KR" altLang="en-US" sz="2500" b="1" dirty="0"/>
              <a:t>문화</a:t>
            </a:r>
            <a:r>
              <a:rPr lang="en-US" altLang="ko-KR" sz="2500" b="1" dirty="0"/>
              <a:t>/</a:t>
            </a:r>
            <a:r>
              <a:rPr lang="ko-KR" altLang="en-US" sz="2500" b="1" dirty="0"/>
              <a:t>의식</a:t>
            </a:r>
            <a:r>
              <a:rPr lang="en-US" altLang="ko-KR" sz="2500" b="1" dirty="0"/>
              <a:t> </a:t>
            </a:r>
            <a:r>
              <a:rPr lang="ko-KR" altLang="en-US" sz="2500" b="1" dirty="0"/>
              <a:t> 계속 </a:t>
            </a:r>
            <a:r>
              <a:rPr lang="en-US" altLang="ko-KR" sz="2500" b="1" dirty="0"/>
              <a:t>follow-up</a:t>
            </a:r>
            <a:endParaRPr lang="ko-KR" altLang="en-US" sz="2500" b="1" dirty="0"/>
          </a:p>
          <a:p>
            <a:pPr marL="0" indent="0" fontAlgn="base">
              <a:buNone/>
            </a:pPr>
            <a:endParaRPr lang="en-US" altLang="ko-KR" sz="2500" b="1" dirty="0"/>
          </a:p>
          <a:p>
            <a:pPr marL="0" indent="0" fontAlgn="base">
              <a:buNone/>
            </a:pPr>
            <a:r>
              <a:rPr lang="en-US" altLang="ko-KR" sz="2500" b="1" dirty="0"/>
              <a:t>3) </a:t>
            </a:r>
            <a:r>
              <a:rPr lang="ko-KR" altLang="en-US" sz="2500" b="1" dirty="0"/>
              <a:t>교사의 인권보호와 </a:t>
            </a:r>
            <a:r>
              <a:rPr lang="ko-KR" altLang="en-US" sz="2500" b="1" dirty="0" err="1"/>
              <a:t>방어권</a:t>
            </a:r>
            <a:r>
              <a:rPr lang="ko-KR" altLang="en-US" sz="2500" b="1" dirty="0"/>
              <a:t> 부족</a:t>
            </a:r>
            <a:endParaRPr lang="en-US" altLang="ko-KR" sz="2500" b="1" dirty="0"/>
          </a:p>
          <a:p>
            <a:pPr marL="0" indent="0" fontAlgn="base">
              <a:buNone/>
            </a:pPr>
            <a:r>
              <a:rPr lang="en-US" altLang="ko-KR" sz="2500" b="1" dirty="0"/>
              <a:t>   -&gt; </a:t>
            </a:r>
            <a:r>
              <a:rPr lang="ko-KR" altLang="en-US" sz="2500" b="1" dirty="0"/>
              <a:t>교사의 학생지도 의지 위축 우려되지만</a:t>
            </a:r>
            <a:r>
              <a:rPr lang="en-US" altLang="ko-KR" sz="2500" b="1" dirty="0"/>
              <a:t>, </a:t>
            </a:r>
          </a:p>
          <a:p>
            <a:pPr marL="0" indent="0" fontAlgn="base">
              <a:buNone/>
            </a:pPr>
            <a:r>
              <a:rPr lang="en-US" altLang="ko-KR" sz="2500" b="1" dirty="0"/>
              <a:t>       </a:t>
            </a:r>
            <a:r>
              <a:rPr lang="ko-KR" altLang="en-US" sz="2500" b="1" dirty="0"/>
              <a:t>주어진 법과 규정 내에서 지속적인 개인적</a:t>
            </a:r>
            <a:r>
              <a:rPr lang="en-US" altLang="ko-KR" sz="2500" b="1" dirty="0"/>
              <a:t>/</a:t>
            </a:r>
            <a:r>
              <a:rPr lang="ko-KR" altLang="en-US" sz="2500" b="1" dirty="0"/>
              <a:t>제도적 노력 필요</a:t>
            </a:r>
          </a:p>
          <a:p>
            <a:pPr marL="0" indent="0" fontAlgn="base">
              <a:buNone/>
            </a:pPr>
            <a:endParaRPr lang="en-US" altLang="ko-KR" sz="2500" b="1" dirty="0"/>
          </a:p>
          <a:p>
            <a:pPr marL="0" indent="0" fontAlgn="base">
              <a:buNone/>
            </a:pPr>
            <a:r>
              <a:rPr lang="en-US" altLang="ko-KR" sz="2500" b="1" dirty="0"/>
              <a:t>4) </a:t>
            </a:r>
            <a:r>
              <a:rPr lang="ko-KR" altLang="en-US" sz="2500" b="1" dirty="0"/>
              <a:t>어렵지만 학생지도와 인권보호는 </a:t>
            </a:r>
            <a:endParaRPr lang="en-US" altLang="ko-KR" sz="2500" b="1" dirty="0"/>
          </a:p>
          <a:p>
            <a:pPr marL="0" indent="0" fontAlgn="base">
              <a:buNone/>
            </a:pPr>
            <a:r>
              <a:rPr lang="en-US" altLang="ko-KR" sz="2500" b="1" dirty="0"/>
              <a:t>     </a:t>
            </a:r>
            <a:r>
              <a:rPr lang="ko-KR" altLang="en-US" sz="2500" b="1" dirty="0"/>
              <a:t>선택의 문제가 아니라  병행해야 할 문제</a:t>
            </a:r>
            <a:endParaRPr lang="en-US" altLang="ko-KR" sz="2500" b="1" dirty="0"/>
          </a:p>
          <a:p>
            <a:pPr marL="0" indent="0" fontAlgn="base">
              <a:buNone/>
            </a:pPr>
            <a:r>
              <a:rPr lang="en-US" altLang="ko-KR" sz="2500" b="1" dirty="0"/>
              <a:t>            </a:t>
            </a:r>
            <a:r>
              <a:rPr lang="ko-KR" altLang="en-US" sz="2500" b="1" dirty="0">
                <a:solidFill>
                  <a:srgbClr val="FF0000"/>
                </a:solidFill>
              </a:rPr>
              <a:t>학생과 교사의 인권을 지켜나가면서도 </a:t>
            </a:r>
            <a:endParaRPr lang="en-US" altLang="ko-KR" sz="2500" b="1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2500" b="1" dirty="0">
                <a:solidFill>
                  <a:srgbClr val="FF0000"/>
                </a:solidFill>
              </a:rPr>
              <a:t>            </a:t>
            </a:r>
            <a:r>
              <a:rPr lang="ko-KR" altLang="en-US" sz="2500" b="1" dirty="0">
                <a:solidFill>
                  <a:srgbClr val="FF0000"/>
                </a:solidFill>
              </a:rPr>
              <a:t>학생지도는 계속 해 나가야 </a:t>
            </a:r>
            <a:r>
              <a:rPr lang="ko-KR" altLang="en-US" sz="2500" b="1" dirty="0" smtClean="0">
                <a:solidFill>
                  <a:srgbClr val="FF0000"/>
                </a:solidFill>
              </a:rPr>
              <a:t>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6790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80920" cy="6048672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endParaRPr lang="en-US" altLang="ko-KR" sz="3000" b="1" dirty="0"/>
          </a:p>
          <a:p>
            <a:pPr marL="0" indent="0" algn="ctr" fontAlgn="base">
              <a:buNone/>
            </a:pPr>
            <a:r>
              <a:rPr lang="en-US" altLang="ko-KR" sz="5000" b="1" dirty="0">
                <a:latin typeface="+mj-lt"/>
              </a:rPr>
              <a:t>4. </a:t>
            </a:r>
            <a:r>
              <a:rPr lang="ko-KR" altLang="en-US" sz="5000" b="1" dirty="0">
                <a:latin typeface="+mj-lt"/>
              </a:rPr>
              <a:t>결론 </a:t>
            </a:r>
            <a:endParaRPr lang="en-US" altLang="ko-KR" sz="5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1592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604867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3000" b="1" dirty="0"/>
              <a:t>4. </a:t>
            </a:r>
            <a:r>
              <a:rPr lang="ko-KR" altLang="en-US" sz="3000" b="1" dirty="0"/>
              <a:t>결론 </a:t>
            </a:r>
            <a:endParaRPr lang="en-US" altLang="ko-KR" sz="3000" b="1" dirty="0"/>
          </a:p>
          <a:p>
            <a:pPr marL="0" indent="0" fontAlgn="base">
              <a:buNone/>
            </a:pPr>
            <a:endParaRPr lang="ko-KR" altLang="en-US" sz="3000" b="1" dirty="0"/>
          </a:p>
          <a:p>
            <a:pPr fontAlgn="base"/>
            <a:r>
              <a:rPr lang="ko-KR" altLang="en-US" sz="2500" b="1" dirty="0">
                <a:solidFill>
                  <a:srgbClr val="7030A0"/>
                </a:solidFill>
              </a:rPr>
              <a:t>학생지도는 포기할 수 없는 교육적 책무이며</a:t>
            </a:r>
            <a:r>
              <a:rPr lang="en-US" altLang="ko-KR" sz="2500" b="1" dirty="0">
                <a:solidFill>
                  <a:srgbClr val="7030A0"/>
                </a:solidFill>
              </a:rPr>
              <a:t>, </a:t>
            </a:r>
          </a:p>
          <a:p>
            <a:pPr marL="0" indent="0" fontAlgn="base">
              <a:buNone/>
            </a:pPr>
            <a:r>
              <a:rPr lang="en-US" altLang="ko-KR" sz="2500" b="1" dirty="0">
                <a:solidFill>
                  <a:srgbClr val="7030A0"/>
                </a:solidFill>
              </a:rPr>
              <a:t>      </a:t>
            </a:r>
            <a:r>
              <a:rPr lang="ko-KR" altLang="en-US" sz="2500" b="1" dirty="0">
                <a:solidFill>
                  <a:srgbClr val="7030A0"/>
                </a:solidFill>
              </a:rPr>
              <a:t>이 책임을 함께 협력해서 나눌 때 어려움 최소화 </a:t>
            </a:r>
            <a:endParaRPr lang="en-US" altLang="ko-KR" sz="2500" b="1" dirty="0">
              <a:solidFill>
                <a:srgbClr val="7030A0"/>
              </a:solidFill>
            </a:endParaRPr>
          </a:p>
          <a:p>
            <a:pPr marL="0" indent="0" fontAlgn="base">
              <a:buNone/>
            </a:pPr>
            <a:endParaRPr lang="ko-KR" altLang="en-US" sz="2500" b="1" dirty="0">
              <a:solidFill>
                <a:srgbClr val="7030A0"/>
              </a:solidFill>
            </a:endParaRPr>
          </a:p>
          <a:p>
            <a:pPr fontAlgn="base"/>
            <a:r>
              <a:rPr lang="ko-KR" altLang="en-US" sz="2500" b="1" dirty="0">
                <a:solidFill>
                  <a:srgbClr val="7030A0"/>
                </a:solidFill>
              </a:rPr>
              <a:t>학생지도와 인권</a:t>
            </a:r>
            <a:r>
              <a:rPr lang="en-US" altLang="ko-KR" sz="2500" b="1" dirty="0">
                <a:solidFill>
                  <a:srgbClr val="7030A0"/>
                </a:solidFill>
              </a:rPr>
              <a:t>(</a:t>
            </a:r>
            <a:r>
              <a:rPr lang="ko-KR" altLang="en-US" sz="2500" b="1" dirty="0">
                <a:solidFill>
                  <a:srgbClr val="7030A0"/>
                </a:solidFill>
              </a:rPr>
              <a:t>학생</a:t>
            </a:r>
            <a:r>
              <a:rPr lang="en-US" altLang="ko-KR" sz="2500" b="1" dirty="0">
                <a:solidFill>
                  <a:srgbClr val="7030A0"/>
                </a:solidFill>
              </a:rPr>
              <a:t>, </a:t>
            </a:r>
            <a:r>
              <a:rPr lang="ko-KR" altLang="en-US" sz="2500" b="1" dirty="0">
                <a:solidFill>
                  <a:srgbClr val="7030A0"/>
                </a:solidFill>
              </a:rPr>
              <a:t>교사</a:t>
            </a:r>
            <a:r>
              <a:rPr lang="en-US" altLang="ko-KR" sz="2500" b="1" dirty="0">
                <a:solidFill>
                  <a:srgbClr val="7030A0"/>
                </a:solidFill>
              </a:rPr>
              <a:t>)</a:t>
            </a:r>
            <a:r>
              <a:rPr lang="ko-KR" altLang="en-US" sz="2500" b="1" dirty="0">
                <a:solidFill>
                  <a:srgbClr val="7030A0"/>
                </a:solidFill>
              </a:rPr>
              <a:t>보호의 균형점을 찾는 것 필요</a:t>
            </a:r>
            <a:endParaRPr lang="ko-KR" altLang="en-US" sz="25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ko-KR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90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80920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dirty="0"/>
          </a:p>
          <a:p>
            <a:pPr marL="0" indent="0" algn="ctr">
              <a:buNone/>
            </a:pPr>
            <a:endParaRPr lang="en-US" altLang="ko-KR" dirty="0"/>
          </a:p>
          <a:p>
            <a:pPr marL="0" indent="0" algn="ctr">
              <a:buNone/>
            </a:pPr>
            <a:endParaRPr lang="en-US" altLang="ko-KR" dirty="0"/>
          </a:p>
          <a:p>
            <a:pPr marL="0" indent="0" algn="ctr">
              <a:buNone/>
            </a:pPr>
            <a:r>
              <a:rPr lang="ko-KR" altLang="en-US" sz="5000" b="1" dirty="0"/>
              <a:t>감사합니다</a:t>
            </a:r>
            <a:r>
              <a:rPr lang="en-US" altLang="ko-KR" sz="5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443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80920" cy="6048672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en-US" altLang="ko-KR" sz="3000" b="1" dirty="0">
              <a:latin typeface="+mj-lt"/>
            </a:endParaRPr>
          </a:p>
          <a:p>
            <a:pPr marL="0" indent="0" algn="ctr" fontAlgn="base">
              <a:buNone/>
            </a:pPr>
            <a:endParaRPr lang="en-US" altLang="ko-KR" sz="3000" b="1" dirty="0">
              <a:latin typeface="+mj-lt"/>
            </a:endParaRPr>
          </a:p>
          <a:p>
            <a:pPr marL="742950" indent="-742950" algn="ctr" fontAlgn="base">
              <a:buAutoNum type="arabicPeriod"/>
            </a:pPr>
            <a:r>
              <a:rPr lang="ko-KR" altLang="en-US" sz="5000" b="1" dirty="0"/>
              <a:t>인권</a:t>
            </a:r>
            <a:endParaRPr lang="en-US" altLang="ko-KR" sz="5000" b="1" dirty="0"/>
          </a:p>
          <a:p>
            <a:pPr marL="742950" indent="-742950" algn="ctr" fontAlgn="base">
              <a:buAutoNum type="arabicPeriod"/>
            </a:pPr>
            <a:endParaRPr lang="en-US" altLang="ko-KR" sz="3000" b="1" dirty="0"/>
          </a:p>
          <a:p>
            <a:pPr marL="0" indent="0" fontAlgn="base">
              <a:buNone/>
            </a:pPr>
            <a:r>
              <a:rPr lang="en-US" altLang="ko-KR" sz="3000" b="1" dirty="0"/>
              <a:t>                      1) </a:t>
            </a:r>
            <a:r>
              <a:rPr lang="ko-KR" altLang="en-US" sz="3000" b="1" dirty="0"/>
              <a:t>인권의 역사</a:t>
            </a:r>
            <a:endParaRPr lang="ko-KR" altLang="en-US" sz="3000" dirty="0"/>
          </a:p>
          <a:p>
            <a:pPr marL="0" indent="0">
              <a:buNone/>
            </a:pPr>
            <a:r>
              <a:rPr lang="en-US" altLang="ko-KR" sz="3000" b="1" dirty="0"/>
              <a:t>                      2) </a:t>
            </a:r>
            <a:r>
              <a:rPr lang="ko-KR" altLang="en-US" sz="3000" b="1" dirty="0"/>
              <a:t>인권의식</a:t>
            </a:r>
          </a:p>
          <a:p>
            <a:pPr marL="0" indent="0">
              <a:buNone/>
            </a:pPr>
            <a:r>
              <a:rPr lang="en-US" altLang="ko-KR" sz="3000" b="1" dirty="0"/>
              <a:t>                      3) </a:t>
            </a:r>
            <a:r>
              <a:rPr lang="ko-KR" altLang="en-US" sz="3000" b="1" dirty="0"/>
              <a:t>인권보호의 </a:t>
            </a:r>
            <a:r>
              <a:rPr lang="en-US" altLang="ko-KR" sz="3000" b="1" dirty="0"/>
              <a:t> </a:t>
            </a:r>
            <a:r>
              <a:rPr lang="ko-KR" altLang="en-US" sz="3000" b="1" dirty="0"/>
              <a:t>법제도화 </a:t>
            </a:r>
            <a:endParaRPr lang="en-US" altLang="ko-KR" sz="3000" b="1" dirty="0"/>
          </a:p>
        </p:txBody>
      </p:sp>
    </p:spTree>
    <p:extLst>
      <p:ext uri="{BB962C8B-B14F-4D97-AF65-F5344CB8AC3E}">
        <p14:creationId xmlns:p14="http://schemas.microsoft.com/office/powerpoint/2010/main" val="28075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412776"/>
            <a:ext cx="7738144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000" b="1" dirty="0">
                <a:solidFill>
                  <a:schemeClr val="tx2"/>
                </a:solidFill>
              </a:rPr>
              <a:t>인권 </a:t>
            </a:r>
            <a:r>
              <a:rPr lang="en-US" altLang="ko-KR" sz="2000" b="1" dirty="0">
                <a:solidFill>
                  <a:schemeClr val="tx2"/>
                </a:solidFill>
              </a:rPr>
              <a:t>: human rights / civil rights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2000" b="1" dirty="0">
                <a:solidFill>
                  <a:schemeClr val="tx2"/>
                </a:solidFill>
              </a:rPr>
              <a:t>철학</a:t>
            </a:r>
            <a:r>
              <a:rPr lang="en-US" altLang="ko-KR" sz="2000" b="1" dirty="0">
                <a:solidFill>
                  <a:schemeClr val="tx2"/>
                </a:solidFill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</a:rPr>
              <a:t>사회학</a:t>
            </a:r>
            <a:r>
              <a:rPr lang="en-US" altLang="ko-KR" sz="2000" b="1" dirty="0">
                <a:solidFill>
                  <a:schemeClr val="tx2"/>
                </a:solidFill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</a:rPr>
              <a:t>정치학</a:t>
            </a:r>
            <a:r>
              <a:rPr lang="en-US" altLang="ko-KR" sz="2000" b="1" dirty="0">
                <a:solidFill>
                  <a:schemeClr val="tx2"/>
                </a:solidFill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</a:rPr>
              <a:t>역사학</a:t>
            </a:r>
            <a:r>
              <a:rPr lang="en-US" altLang="ko-KR" sz="2000" b="1" dirty="0">
                <a:solidFill>
                  <a:schemeClr val="tx2"/>
                </a:solidFill>
              </a:rPr>
              <a:t>, </a:t>
            </a:r>
            <a:r>
              <a:rPr lang="ko-KR" altLang="en-US" sz="2000" b="1" dirty="0">
                <a:solidFill>
                  <a:schemeClr val="tx2"/>
                </a:solidFill>
              </a:rPr>
              <a:t>법학에서 오래된 주제</a:t>
            </a:r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2000" b="1" dirty="0">
                <a:solidFill>
                  <a:schemeClr val="tx2"/>
                </a:solidFill>
              </a:rPr>
              <a:t>아리스토텔레스 </a:t>
            </a:r>
            <a:r>
              <a:rPr lang="en-US" altLang="ko-KR" sz="2000" b="1" dirty="0">
                <a:solidFill>
                  <a:schemeClr val="tx2"/>
                </a:solidFill>
              </a:rPr>
              <a:t>: to </a:t>
            </a:r>
            <a:r>
              <a:rPr lang="en-US" altLang="ko-KR" sz="2000" b="1" dirty="0" err="1">
                <a:solidFill>
                  <a:schemeClr val="tx2"/>
                </a:solidFill>
              </a:rPr>
              <a:t>dikaion</a:t>
            </a:r>
            <a:r>
              <a:rPr lang="en-US" altLang="ko-KR" sz="2000" b="1" dirty="0">
                <a:solidFill>
                  <a:schemeClr val="tx2"/>
                </a:solidFill>
              </a:rPr>
              <a:t> (</a:t>
            </a:r>
            <a:r>
              <a:rPr lang="ko-KR" altLang="en-US" sz="2000" b="1" dirty="0">
                <a:solidFill>
                  <a:schemeClr val="tx2"/>
                </a:solidFill>
              </a:rPr>
              <a:t>인간으로서의 정당한 요구</a:t>
            </a:r>
            <a:r>
              <a:rPr lang="en-US" altLang="ko-KR" sz="2000" b="1" dirty="0">
                <a:solidFill>
                  <a:schemeClr val="tx2"/>
                </a:solidFill>
              </a:rPr>
              <a:t>)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2000" b="1" dirty="0">
                <a:solidFill>
                  <a:schemeClr val="tx2"/>
                </a:solidFill>
              </a:rPr>
              <a:t>성서의 </a:t>
            </a:r>
            <a:r>
              <a:rPr lang="en-US" altLang="ko-KR" sz="2000" b="1" dirty="0">
                <a:solidFill>
                  <a:schemeClr val="tx2"/>
                </a:solidFill>
              </a:rPr>
              <a:t>10</a:t>
            </a:r>
            <a:r>
              <a:rPr lang="ko-KR" altLang="en-US" sz="2000" b="1" dirty="0">
                <a:solidFill>
                  <a:schemeClr val="tx2"/>
                </a:solidFill>
              </a:rPr>
              <a:t>계명 </a:t>
            </a:r>
            <a:r>
              <a:rPr lang="en-US" altLang="ko-KR" sz="2000" b="1" dirty="0">
                <a:solidFill>
                  <a:schemeClr val="tx2"/>
                </a:solidFill>
              </a:rPr>
              <a:t>: </a:t>
            </a:r>
            <a:r>
              <a:rPr lang="ko-KR" altLang="en-US" sz="2000" b="1" dirty="0">
                <a:solidFill>
                  <a:schemeClr val="tx2"/>
                </a:solidFill>
              </a:rPr>
              <a:t>도둑질하지 말 것</a:t>
            </a:r>
            <a:r>
              <a:rPr lang="en-US" altLang="ko-KR" sz="2000" b="1" dirty="0">
                <a:solidFill>
                  <a:schemeClr val="tx2"/>
                </a:solidFill>
              </a:rPr>
              <a:t>(</a:t>
            </a:r>
            <a:r>
              <a:rPr lang="ko-KR" altLang="en-US" sz="2000" b="1" dirty="0">
                <a:solidFill>
                  <a:schemeClr val="tx2"/>
                </a:solidFill>
              </a:rPr>
              <a:t>재산권</a:t>
            </a:r>
            <a:r>
              <a:rPr lang="en-US" altLang="ko-KR" sz="2000" b="1" dirty="0">
                <a:solidFill>
                  <a:schemeClr val="tx2"/>
                </a:solidFill>
              </a:rPr>
              <a:t>), </a:t>
            </a:r>
            <a:r>
              <a:rPr lang="ko-KR" altLang="en-US" sz="2000" b="1" dirty="0">
                <a:solidFill>
                  <a:schemeClr val="tx2"/>
                </a:solidFill>
              </a:rPr>
              <a:t>살인하지 말 것 </a:t>
            </a:r>
            <a:r>
              <a:rPr lang="en-US" altLang="ko-KR" sz="2000" b="1" dirty="0">
                <a:solidFill>
                  <a:schemeClr val="tx2"/>
                </a:solidFill>
              </a:rPr>
              <a:t>(</a:t>
            </a:r>
            <a:r>
              <a:rPr lang="ko-KR" altLang="en-US" sz="2000" b="1" dirty="0">
                <a:solidFill>
                  <a:schemeClr val="tx2"/>
                </a:solidFill>
              </a:rPr>
              <a:t>생명권</a:t>
            </a:r>
            <a:r>
              <a:rPr lang="en-US" altLang="ko-KR" sz="2000" b="1" dirty="0">
                <a:solidFill>
                  <a:schemeClr val="tx2"/>
                </a:solidFill>
              </a:rPr>
              <a:t>)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2000" b="1" dirty="0">
                <a:solidFill>
                  <a:srgbClr val="FF0000"/>
                </a:solidFill>
              </a:rPr>
              <a:t>인류는 인권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자유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평등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민주주의를 얻기 위해 싸워왔다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In a sense, </a:t>
            </a:r>
          </a:p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human history or the history of democracy is a history of human rights.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1215</a:t>
            </a:r>
            <a:r>
              <a:rPr lang="ko-KR" altLang="en-US" sz="2000" b="1" dirty="0">
                <a:solidFill>
                  <a:schemeClr val="tx2"/>
                </a:solidFill>
              </a:rPr>
              <a:t>년 영국의 대헌장</a:t>
            </a:r>
            <a:r>
              <a:rPr lang="en-US" altLang="ko-KR" sz="2000" b="1" dirty="0">
                <a:solidFill>
                  <a:schemeClr val="tx2"/>
                </a:solidFill>
              </a:rPr>
              <a:t>(Magna Carta) : </a:t>
            </a:r>
            <a:r>
              <a:rPr lang="ko-KR" altLang="en-US" sz="2000" b="1" dirty="0">
                <a:solidFill>
                  <a:schemeClr val="tx2"/>
                </a:solidFill>
              </a:rPr>
              <a:t>영국 왕의 권한 제한</a:t>
            </a:r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1689</a:t>
            </a:r>
            <a:r>
              <a:rPr lang="ko-KR" altLang="en-US" sz="2000" b="1" dirty="0">
                <a:solidFill>
                  <a:schemeClr val="tx2"/>
                </a:solidFill>
              </a:rPr>
              <a:t>년 영국의 권리장전 </a:t>
            </a:r>
            <a:r>
              <a:rPr lang="en-US" altLang="ko-KR" sz="2000" b="1" dirty="0">
                <a:solidFill>
                  <a:schemeClr val="tx2"/>
                </a:solidFill>
              </a:rPr>
              <a:t>(the English Bill of Rights)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256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1412776"/>
            <a:ext cx="8135560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1776</a:t>
            </a:r>
            <a:r>
              <a:rPr lang="ko-KR" altLang="en-US" sz="2000" b="1" dirty="0">
                <a:solidFill>
                  <a:schemeClr val="tx2"/>
                </a:solidFill>
              </a:rPr>
              <a:t>년 미국의</a:t>
            </a:r>
            <a:r>
              <a:rPr lang="en-US" altLang="ko-KR" sz="2000" b="1" dirty="0">
                <a:solidFill>
                  <a:schemeClr val="tx2"/>
                </a:solidFill>
              </a:rPr>
              <a:t> </a:t>
            </a:r>
            <a:r>
              <a:rPr lang="ko-KR" altLang="en-US" sz="2000" b="1" dirty="0">
                <a:solidFill>
                  <a:schemeClr val="tx2"/>
                </a:solidFill>
              </a:rPr>
              <a:t>독립선언과 독립전쟁 </a:t>
            </a:r>
            <a:r>
              <a:rPr lang="en-US" altLang="ko-KR" sz="2000" b="1" dirty="0">
                <a:solidFill>
                  <a:schemeClr val="tx2"/>
                </a:solidFill>
              </a:rPr>
              <a:t>(American Revolution) </a:t>
            </a:r>
          </a:p>
          <a:p>
            <a:pPr fontAlgn="base"/>
            <a:r>
              <a:rPr lang="ko-KR" altLang="en-US" dirty="0"/>
              <a:t> </a:t>
            </a:r>
            <a:endParaRPr lang="en-US" altLang="ko-KR" dirty="0"/>
          </a:p>
          <a:p>
            <a:pPr fontAlgn="base"/>
            <a:r>
              <a:rPr lang="ko-KR" altLang="en-US" dirty="0"/>
              <a:t>      영국 정부가 미국 시민 차별 </a:t>
            </a:r>
            <a:r>
              <a:rPr lang="en-US" altLang="ko-KR" dirty="0"/>
              <a:t>: Boston Tea Party</a:t>
            </a:r>
          </a:p>
          <a:p>
            <a:pPr fontAlgn="base"/>
            <a:r>
              <a:rPr lang="en-US" altLang="ko-KR" dirty="0"/>
              <a:t>                                                             No Representation, No Tax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1781</a:t>
            </a:r>
            <a:r>
              <a:rPr lang="ko-KR" altLang="en-US" sz="2000" b="1" dirty="0">
                <a:solidFill>
                  <a:schemeClr val="tx2"/>
                </a:solidFill>
              </a:rPr>
              <a:t>년 미국 헌법 </a:t>
            </a:r>
            <a:r>
              <a:rPr lang="en-US" altLang="ko-KR" sz="2000" b="1" dirty="0">
                <a:solidFill>
                  <a:schemeClr val="tx2"/>
                </a:solidFill>
              </a:rPr>
              <a:t>: </a:t>
            </a:r>
            <a:r>
              <a:rPr lang="ko-KR" altLang="en-US" sz="2000" b="1" dirty="0">
                <a:solidFill>
                  <a:schemeClr val="tx2"/>
                </a:solidFill>
              </a:rPr>
              <a:t>권력과 권한을 분리해서 정부 권력의 인권 침해 방지 </a:t>
            </a:r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</a:rPr>
              <a:t>          연방주의</a:t>
            </a:r>
            <a:r>
              <a:rPr lang="en-US" altLang="ko-KR" sz="1600" b="1" dirty="0">
                <a:solidFill>
                  <a:schemeClr val="tx2"/>
                </a:solidFill>
              </a:rPr>
              <a:t>(Federalism)</a:t>
            </a: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</a:rPr>
              <a:t>          </a:t>
            </a:r>
            <a:r>
              <a:rPr lang="ko-KR" altLang="en-US" sz="1600" b="1" dirty="0">
                <a:solidFill>
                  <a:schemeClr val="tx2"/>
                </a:solidFill>
              </a:rPr>
              <a:t>권력의 분리</a:t>
            </a:r>
            <a:r>
              <a:rPr lang="en-US" altLang="ko-KR" sz="1600" b="1" dirty="0">
                <a:solidFill>
                  <a:schemeClr val="tx2"/>
                </a:solidFill>
              </a:rPr>
              <a:t>( separation of powers)</a:t>
            </a: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</a:rPr>
              <a:t>          </a:t>
            </a:r>
            <a:r>
              <a:rPr lang="ko-KR" altLang="en-US" sz="1600" b="1" dirty="0">
                <a:solidFill>
                  <a:schemeClr val="tx2"/>
                </a:solidFill>
              </a:rPr>
              <a:t>견제와 균형</a:t>
            </a:r>
            <a:r>
              <a:rPr lang="en-US" altLang="ko-KR" sz="1600" b="1" dirty="0">
                <a:solidFill>
                  <a:schemeClr val="tx2"/>
                </a:solidFill>
              </a:rPr>
              <a:t>(The system of checks and balances)</a:t>
            </a: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2000" b="1" dirty="0">
                <a:solidFill>
                  <a:schemeClr val="tx2"/>
                </a:solidFill>
              </a:rPr>
              <a:t>1789</a:t>
            </a:r>
            <a:r>
              <a:rPr lang="ko-KR" altLang="en-US" sz="2000" b="1" dirty="0">
                <a:solidFill>
                  <a:schemeClr val="tx2"/>
                </a:solidFill>
              </a:rPr>
              <a:t>년 프랑스 시민 혁명</a:t>
            </a:r>
          </a:p>
          <a:p>
            <a:pPr fontAlgn="base"/>
            <a:endParaRPr lang="en-US" altLang="ko-KR" sz="2000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1791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년 미국의 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The Bill of Rights (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권리장전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: federalists v. anti-federalists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      1st to 10th Amendments(</a:t>
            </a:r>
            <a:r>
              <a:rPr lang="ko-KR" altLang="en-US" dirty="0"/>
              <a:t>수정 헌법</a:t>
            </a:r>
            <a:r>
              <a:rPr lang="en-US" altLang="ko-KR" dirty="0"/>
              <a:t>) </a:t>
            </a:r>
            <a:r>
              <a:rPr lang="ko-KR" altLang="en-US" dirty="0"/>
              <a:t>국민의 기본권</a:t>
            </a:r>
            <a:r>
              <a:rPr lang="en-US" altLang="ko-KR" dirty="0"/>
              <a:t>/</a:t>
            </a:r>
            <a:r>
              <a:rPr lang="ko-KR" altLang="en-US" dirty="0"/>
              <a:t>인권 헌법에 명시</a:t>
            </a:r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1861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년 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Civil War (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미국의 남북전쟁</a:t>
            </a:r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</a:rPr>
              <a:t>) : Civil Rights of Black Slaves</a:t>
            </a:r>
          </a:p>
          <a:p>
            <a:pPr fontAlgn="base"/>
            <a:endParaRPr lang="ko-KR" altLang="en-US" dirty="0"/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  <a:p>
            <a:pPr fontAlgn="base"/>
            <a:endParaRPr lang="en-US" altLang="ko-KR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449" y="1196752"/>
            <a:ext cx="8664551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b="1" dirty="0">
                <a:solidFill>
                  <a:srgbClr val="FF0000"/>
                </a:solidFill>
                <a:latin typeface="+mn-ea"/>
              </a:rPr>
              <a:t>기본권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(basic rights)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과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인권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(human rights)</a:t>
            </a:r>
            <a:r>
              <a:rPr lang="ko-KR" altLang="en-US" b="1" dirty="0">
                <a:solidFill>
                  <a:schemeClr val="tx2"/>
                </a:solidFill>
                <a:latin typeface="+mn-ea"/>
              </a:rPr>
              <a:t> </a:t>
            </a:r>
            <a:endParaRPr lang="en-US" altLang="ko-KR" b="1" dirty="0">
              <a:solidFill>
                <a:schemeClr val="tx2"/>
              </a:solidFill>
              <a:latin typeface="+mn-ea"/>
            </a:endParaRPr>
          </a:p>
          <a:p>
            <a:pPr fontAlgn="base"/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fontAlgn="base"/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개인의 존중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기회의 평등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개인의 자유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표현의 자유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신체의 자유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</a:t>
            </a:r>
          </a:p>
          <a:p>
            <a:pPr fontAlgn="base"/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재산권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종교의 자유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시민의 권리와 자유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적법 절차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(Due process)</a:t>
            </a:r>
          </a:p>
          <a:p>
            <a:pPr fontAlgn="base"/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fontAlgn="base"/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인권의 의미와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내용도 역사적으로 계속 변해왔음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.</a:t>
            </a:r>
          </a:p>
          <a:p>
            <a:pPr fontAlgn="base"/>
            <a:r>
              <a:rPr lang="en-US" altLang="ko-KR" sz="1600" b="1" dirty="0">
                <a:latin typeface="+mn-ea"/>
              </a:rPr>
              <a:t>The definition of human rights has been changed over time.</a:t>
            </a:r>
          </a:p>
          <a:p>
            <a:pPr fontAlgn="base"/>
            <a:endParaRPr lang="en-US" altLang="ko-KR" sz="1600" b="1" dirty="0">
              <a:latin typeface="+mn-ea"/>
            </a:endParaRPr>
          </a:p>
          <a:p>
            <a:pPr fontAlgn="base"/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차별과 인권침해의 범위</a:t>
            </a:r>
            <a:endParaRPr lang="en-US" altLang="ko-KR" b="1" dirty="0">
              <a:solidFill>
                <a:srgbClr val="FF0000"/>
              </a:solidFill>
              <a:latin typeface="+mn-ea"/>
            </a:endParaRPr>
          </a:p>
          <a:p>
            <a:pPr fontAlgn="base"/>
            <a:endParaRPr lang="en-US" altLang="ko-KR" sz="1600" dirty="0">
              <a:latin typeface="+mn-ea"/>
            </a:endParaRPr>
          </a:p>
          <a:p>
            <a:pPr fontAlgn="base"/>
            <a:r>
              <a:rPr lang="ko-KR" altLang="en-US" sz="1600" dirty="0">
                <a:latin typeface="+mn-ea"/>
              </a:rPr>
              <a:t>법적</a:t>
            </a:r>
            <a:r>
              <a:rPr lang="en-US" altLang="ko-KR" sz="1600" dirty="0">
                <a:latin typeface="+mn-ea"/>
              </a:rPr>
              <a:t>, ,</a:t>
            </a:r>
            <a:r>
              <a:rPr lang="ko-KR" altLang="en-US" sz="1600" dirty="0">
                <a:latin typeface="+mn-ea"/>
              </a:rPr>
              <a:t>제도적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개인적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대인관계적</a:t>
            </a:r>
            <a:r>
              <a:rPr lang="en-US" altLang="ko-KR" sz="1600" dirty="0">
                <a:latin typeface="+mn-ea"/>
              </a:rPr>
              <a:t>), </a:t>
            </a:r>
            <a:r>
              <a:rPr lang="ko-KR" altLang="en-US" sz="1600" dirty="0">
                <a:latin typeface="+mn-ea"/>
              </a:rPr>
              <a:t>사회적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관행적</a:t>
            </a:r>
            <a:r>
              <a:rPr lang="en-US" altLang="ko-KR" sz="1600" dirty="0">
                <a:latin typeface="+mn-ea"/>
              </a:rPr>
              <a:t>) </a:t>
            </a:r>
            <a:r>
              <a:rPr lang="ko-KR" altLang="en-US" sz="1600" dirty="0">
                <a:latin typeface="+mn-ea"/>
              </a:rPr>
              <a:t>차별과 인권침해</a:t>
            </a:r>
            <a:endParaRPr lang="en-US" altLang="ko-KR" sz="1600" dirty="0">
              <a:latin typeface="+mn-ea"/>
            </a:endParaRPr>
          </a:p>
          <a:p>
            <a:pPr fontAlgn="base"/>
            <a:r>
              <a:rPr lang="en-US" altLang="ko-KR" sz="1600" dirty="0">
                <a:latin typeface="+mn-ea"/>
              </a:rPr>
              <a:t>legal, institutional, interpersonal discrimination / social practices </a:t>
            </a:r>
          </a:p>
          <a:p>
            <a:pPr fontAlgn="base"/>
            <a:endParaRPr lang="en-US" altLang="ko-KR" sz="1600" b="1" dirty="0">
              <a:latin typeface="+mn-ea"/>
            </a:endParaRPr>
          </a:p>
          <a:p>
            <a:pPr fontAlgn="base"/>
            <a:endParaRPr lang="ko-KR" altLang="en-US" sz="1600" b="1" dirty="0">
              <a:latin typeface="+mn-ea"/>
            </a:endParaRPr>
          </a:p>
          <a:p>
            <a:pPr marL="342900" indent="-342900" fontAlgn="base">
              <a:buAutoNum type="arabicPeriod"/>
            </a:pP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시민의 차별과 특권 </a:t>
            </a:r>
            <a:endParaRPr lang="en-US" altLang="ko-KR" b="1" dirty="0">
              <a:solidFill>
                <a:srgbClr val="A365D1"/>
              </a:solidFill>
              <a:latin typeface="+mn-ea"/>
            </a:endParaRPr>
          </a:p>
          <a:p>
            <a:pPr marL="342900" indent="-342900" fontAlgn="base">
              <a:buAutoNum type="arabicPeriod"/>
            </a:pPr>
            <a:endParaRPr lang="en-US" altLang="ko-KR" b="1" dirty="0">
              <a:solidFill>
                <a:srgbClr val="A365D1"/>
              </a:solidFill>
              <a:latin typeface="+mn-ea"/>
            </a:endParaRPr>
          </a:p>
          <a:p>
            <a:pPr fontAlgn="base"/>
            <a:r>
              <a:rPr lang="en-US" altLang="ko-KR" sz="1600" b="1" dirty="0">
                <a:latin typeface="+mn-ea"/>
              </a:rPr>
              <a:t>   </a:t>
            </a:r>
            <a:r>
              <a:rPr lang="en-US" altLang="ko-KR" b="1" dirty="0">
                <a:latin typeface="+mn-ea"/>
              </a:rPr>
              <a:t>1) </a:t>
            </a:r>
            <a:r>
              <a:rPr lang="ko-KR" altLang="en-US" b="1" dirty="0">
                <a:latin typeface="+mn-ea"/>
              </a:rPr>
              <a:t>고대 </a:t>
            </a:r>
            <a:r>
              <a:rPr lang="en-US" altLang="ko-KR" b="1" dirty="0" err="1">
                <a:latin typeface="+mn-ea"/>
              </a:rPr>
              <a:t>Athen</a:t>
            </a:r>
            <a:r>
              <a:rPr lang="en-US" altLang="ko-KR" b="1" dirty="0">
                <a:latin typeface="+mn-ea"/>
              </a:rPr>
              <a:t> / Rome</a:t>
            </a:r>
            <a:endParaRPr lang="ko-KR" altLang="en-US" b="1" dirty="0">
              <a:latin typeface="+mn-ea"/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  <a:latin typeface="+mn-ea"/>
              </a:rPr>
              <a:t> </a:t>
            </a:r>
            <a:endParaRPr lang="en-US" altLang="ko-KR" sz="1600" b="1" dirty="0">
              <a:solidFill>
                <a:schemeClr val="tx2"/>
              </a:solidFill>
              <a:latin typeface="+mn-ea"/>
            </a:endParaRPr>
          </a:p>
          <a:p>
            <a:pPr fontAlgn="base"/>
            <a:r>
              <a:rPr lang="en-US" altLang="ko-KR" sz="1600" b="1" dirty="0">
                <a:solidFill>
                  <a:schemeClr val="tx2"/>
                </a:solidFill>
                <a:latin typeface="+mn-ea"/>
              </a:rPr>
              <a:t> </a:t>
            </a:r>
            <a:r>
              <a:rPr lang="ko-KR" altLang="en-US" sz="1600" b="1" dirty="0">
                <a:solidFill>
                  <a:schemeClr val="tx2"/>
                </a:solidFill>
                <a:latin typeface="+mn-ea"/>
              </a:rPr>
              <a:t>  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아테네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/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로마 시민에서 여자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 노예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정복된 지역의 사람들은 시민의 권리를 누리지 못했음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. </a:t>
            </a: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   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따라서 로마 아테네 시민은 오늘 날 기준으로 볼 때 일종의 특권적 시민</a:t>
            </a:r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fontAlgn="base"/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fontAlgn="base"/>
            <a:endParaRPr lang="ko-KR" altLang="en-US" sz="1600" b="1" dirty="0">
              <a:solidFill>
                <a:schemeClr val="tx2"/>
              </a:solidFill>
              <a:latin typeface="+mn-ea"/>
            </a:endParaRPr>
          </a:p>
          <a:p>
            <a:pPr fontAlgn="base"/>
            <a:endParaRPr lang="en-US" altLang="ko-KR" sz="1600" b="1" dirty="0">
              <a:solidFill>
                <a:schemeClr val="tx2"/>
              </a:solidFill>
              <a:latin typeface="+mn-ea"/>
            </a:endParaRPr>
          </a:p>
          <a:p>
            <a:pPr fontAlgn="base"/>
            <a:endParaRPr lang="en-US" altLang="ko-KR" sz="1600" b="1" dirty="0">
              <a:solidFill>
                <a:srgbClr val="A365D1"/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tx2"/>
                </a:solidFill>
                <a:latin typeface="+mn-ea"/>
              </a:rPr>
              <a:t>인권의 역사</a:t>
            </a:r>
          </a:p>
        </p:txBody>
      </p:sp>
    </p:spTree>
    <p:extLst>
      <p:ext uri="{BB962C8B-B14F-4D97-AF65-F5344CB8AC3E}">
        <p14:creationId xmlns:p14="http://schemas.microsoft.com/office/powerpoint/2010/main" val="1220188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706" y="1052736"/>
            <a:ext cx="6955750" cy="609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altLang="ko-KR" b="1" dirty="0">
                <a:latin typeface="+mn-ea"/>
              </a:rPr>
              <a:t>    </a:t>
            </a:r>
            <a:r>
              <a:rPr lang="en-US" altLang="ko-KR" sz="1600" b="1" dirty="0">
                <a:latin typeface="+mn-ea"/>
              </a:rPr>
              <a:t>2) </a:t>
            </a:r>
            <a:r>
              <a:rPr lang="ko-KR" altLang="en-US" b="1" dirty="0">
                <a:latin typeface="+mn-ea"/>
              </a:rPr>
              <a:t>근대 미국에서 시민의 차별과 특권</a:t>
            </a:r>
            <a:endParaRPr lang="en-US" altLang="ko-KR" b="1" dirty="0">
              <a:latin typeface="+mn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  <a:latin typeface="+mn-ea"/>
            </a:endParaRPr>
          </a:p>
          <a:p>
            <a:pPr fontAlgn="base"/>
            <a:r>
              <a:rPr lang="en-US" altLang="ko-KR" b="1" dirty="0">
                <a:solidFill>
                  <a:schemeClr val="tx2"/>
                </a:solidFill>
                <a:latin typeface="+mn-ea"/>
              </a:rPr>
              <a:t>   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미국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18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세기 이전 남자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+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백인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+</a:t>
            </a:r>
            <a:r>
              <a:rPr lang="ko-KR" altLang="en-US" sz="1600" dirty="0" err="1">
                <a:solidFill>
                  <a:schemeClr val="tx2"/>
                </a:solidFill>
                <a:latin typeface="+mn-ea"/>
              </a:rPr>
              <a:t>재산보유자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(polling tax)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 만 투표권 부여 </a:t>
            </a:r>
          </a:p>
          <a:p>
            <a:pPr fontAlgn="base"/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    여자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/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노예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/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가난한 사람 투표권 없음 </a:t>
            </a:r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    </a:t>
            </a: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    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여성참정권 보장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: 1919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년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Wyoming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주 헌법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/ 1920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년 연방 헌법</a:t>
            </a:r>
            <a:endParaRPr lang="en-US" altLang="ko-KR" sz="1600" b="1" dirty="0">
              <a:solidFill>
                <a:srgbClr val="A365D1"/>
              </a:solidFill>
              <a:latin typeface="+mn-ea"/>
            </a:endParaRPr>
          </a:p>
          <a:p>
            <a:pPr fontAlgn="base"/>
            <a:endParaRPr lang="en-US" altLang="ko-KR" b="1" dirty="0">
              <a:solidFill>
                <a:srgbClr val="A365D1"/>
              </a:solidFill>
              <a:latin typeface="+mn-ea"/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  <a:latin typeface="+mn-ea"/>
              </a:rPr>
              <a:t>2. </a:t>
            </a:r>
            <a:r>
              <a:rPr lang="ko-KR" altLang="en-US" b="1" dirty="0" smtClean="0">
                <a:solidFill>
                  <a:srgbClr val="A365D1"/>
                </a:solidFill>
                <a:latin typeface="+mn-ea"/>
              </a:rPr>
              <a:t>종교적 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차별 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/ 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계급적 차별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왕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,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 귀족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, 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양반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,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 평민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)</a:t>
            </a:r>
          </a:p>
          <a:p>
            <a:pPr fontAlgn="base"/>
            <a:endParaRPr lang="ko-KR" altLang="en-US" b="1" dirty="0">
              <a:solidFill>
                <a:schemeClr val="tx2"/>
              </a:solidFill>
              <a:latin typeface="+mn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프랑스혁명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천부인권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) </a:t>
            </a:r>
          </a:p>
          <a:p>
            <a:pPr marL="285750" indent="-285750" fontAlgn="base">
              <a:buFontTx/>
              <a:buChar char="-"/>
            </a:pP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영국에서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Catholic(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구교도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)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의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protestant(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신교도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)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 차별</a:t>
            </a:r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marL="285750" indent="-285750" fontAlgn="base">
              <a:buFontTx/>
              <a:buChar char="-"/>
            </a:pP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미국의 독립전쟁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영국으로부터의 식민지 주민 차별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) </a:t>
            </a:r>
          </a:p>
          <a:p>
            <a:pPr marL="285750" indent="-285750" fontAlgn="base">
              <a:buFontTx/>
              <a:buChar char="-"/>
            </a:pP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인도의 </a:t>
            </a:r>
            <a:r>
              <a:rPr lang="en-US" altLang="ko-KR" sz="1600" dirty="0">
                <a:solidFill>
                  <a:schemeClr val="tx2"/>
                </a:solidFill>
                <a:latin typeface="+mn-ea"/>
              </a:rPr>
              <a:t>Caste</a:t>
            </a:r>
            <a:r>
              <a:rPr lang="ko-KR" altLang="en-US" sz="1600" dirty="0">
                <a:solidFill>
                  <a:schemeClr val="tx2"/>
                </a:solidFill>
                <a:latin typeface="+mn-ea"/>
              </a:rPr>
              <a:t>제도</a:t>
            </a:r>
            <a:endParaRPr lang="en-US" altLang="ko-KR" sz="1600" dirty="0">
              <a:solidFill>
                <a:schemeClr val="tx2"/>
              </a:solidFill>
              <a:latin typeface="+mn-ea"/>
            </a:endParaRPr>
          </a:p>
          <a:p>
            <a:pPr marL="285750" indent="-285750" fontAlgn="base">
              <a:buFontTx/>
              <a:buChar char="-"/>
            </a:pPr>
            <a:endParaRPr lang="en-US" altLang="ko-KR" b="1" dirty="0">
              <a:solidFill>
                <a:schemeClr val="tx2"/>
              </a:solidFill>
              <a:latin typeface="+mn-ea"/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  <a:latin typeface="+mj-ea"/>
                <a:ea typeface="+mj-ea"/>
              </a:rPr>
              <a:t>3. </a:t>
            </a:r>
            <a:r>
              <a:rPr lang="ko-KR" altLang="en-US" b="1" dirty="0">
                <a:solidFill>
                  <a:srgbClr val="A365D1"/>
                </a:solidFill>
                <a:latin typeface="+mj-ea"/>
                <a:ea typeface="+mj-ea"/>
              </a:rPr>
              <a:t>이민자 차별 </a:t>
            </a:r>
            <a:r>
              <a:rPr lang="en-US" altLang="ko-KR" b="1" dirty="0">
                <a:solidFill>
                  <a:srgbClr val="A365D1"/>
                </a:solidFill>
                <a:latin typeface="+mj-ea"/>
                <a:ea typeface="+mj-ea"/>
              </a:rPr>
              <a:t>: </a:t>
            </a:r>
            <a:r>
              <a:rPr lang="ko-KR" altLang="en-US" b="1" dirty="0">
                <a:solidFill>
                  <a:srgbClr val="A365D1"/>
                </a:solidFill>
                <a:latin typeface="+mj-ea"/>
                <a:ea typeface="+mj-ea"/>
              </a:rPr>
              <a:t>법적</a:t>
            </a:r>
            <a:r>
              <a:rPr lang="en-US" altLang="ko-KR" b="1" dirty="0">
                <a:solidFill>
                  <a:srgbClr val="A365D1"/>
                </a:solidFill>
                <a:latin typeface="+mj-ea"/>
                <a:ea typeface="+mj-ea"/>
              </a:rPr>
              <a:t>,</a:t>
            </a:r>
            <a:r>
              <a:rPr lang="ko-KR" altLang="en-US" b="1" dirty="0">
                <a:solidFill>
                  <a:srgbClr val="A365D1"/>
                </a:solidFill>
                <a:latin typeface="+mj-ea"/>
                <a:ea typeface="+mj-ea"/>
              </a:rPr>
              <a:t> 제도적</a:t>
            </a:r>
            <a:r>
              <a:rPr lang="en-US" altLang="ko-KR" b="1" dirty="0">
                <a:solidFill>
                  <a:srgbClr val="A365D1"/>
                </a:solidFill>
                <a:latin typeface="+mj-ea"/>
                <a:ea typeface="+mj-ea"/>
              </a:rPr>
              <a:t>,</a:t>
            </a:r>
            <a:r>
              <a:rPr lang="ko-KR" altLang="en-US" b="1" dirty="0">
                <a:solidFill>
                  <a:srgbClr val="A365D1"/>
                </a:solidFill>
                <a:latin typeface="+mj-ea"/>
                <a:ea typeface="+mj-ea"/>
              </a:rPr>
              <a:t> 사회적</a:t>
            </a:r>
            <a:r>
              <a:rPr lang="en-US" altLang="ko-KR" b="1" dirty="0">
                <a:solidFill>
                  <a:srgbClr val="A365D1"/>
                </a:solidFill>
                <a:latin typeface="+mj-ea"/>
                <a:ea typeface="+mj-ea"/>
              </a:rPr>
              <a:t>,</a:t>
            </a:r>
            <a:r>
              <a:rPr lang="ko-KR" altLang="en-US" b="1" dirty="0">
                <a:solidFill>
                  <a:srgbClr val="A365D1"/>
                </a:solidFill>
                <a:latin typeface="+mj-ea"/>
                <a:ea typeface="+mj-ea"/>
              </a:rPr>
              <a:t> 개인적 차별</a:t>
            </a:r>
            <a:endParaRPr lang="en-US" altLang="ko-KR" b="1" dirty="0">
              <a:solidFill>
                <a:srgbClr val="A365D1"/>
              </a:solidFill>
              <a:latin typeface="+mj-ea"/>
              <a:ea typeface="+mj-ea"/>
            </a:endParaRPr>
          </a:p>
          <a:p>
            <a:pPr fontAlgn="base"/>
            <a:endParaRPr lang="ko-KR" altLang="en-US" b="1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ko-KR" altLang="en-US" sz="1600" b="1" dirty="0">
                <a:solidFill>
                  <a:schemeClr val="tx2"/>
                </a:solidFill>
                <a:latin typeface="+mj-ea"/>
                <a:ea typeface="+mj-ea"/>
              </a:rPr>
              <a:t>   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신규 이민자에 대한 차별</a:t>
            </a:r>
            <a:endParaRPr lang="en-US" altLang="ko-KR" sz="1600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   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불법이민자에 대한 차별과 노동착취 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저임금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, underpayment)</a:t>
            </a: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    </a:t>
            </a: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    cf.) The re-definition of merit -&gt;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입학사정관제 탄생 </a:t>
            </a:r>
            <a:endParaRPr lang="en-US" altLang="ko-KR" sz="1600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          Anglo-Saxon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주류 기득권의 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Jewish </a:t>
            </a:r>
            <a:r>
              <a:rPr lang="ko-KR" altLang="en-US" sz="1600" dirty="0">
                <a:solidFill>
                  <a:schemeClr val="tx2"/>
                </a:solidFill>
                <a:latin typeface="+mj-ea"/>
                <a:ea typeface="+mj-ea"/>
              </a:rPr>
              <a:t>학생에 대한 입학 제한</a:t>
            </a:r>
            <a:endParaRPr lang="en-US" altLang="ko-KR" sz="1600" dirty="0">
              <a:solidFill>
                <a:schemeClr val="tx2"/>
              </a:solidFill>
              <a:latin typeface="+mj-ea"/>
              <a:ea typeface="+mj-ea"/>
            </a:endParaRPr>
          </a:p>
          <a:p>
            <a:pPr fontAlgn="base"/>
            <a:endParaRPr lang="ko-KR" altLang="en-US" b="1" dirty="0">
              <a:solidFill>
                <a:srgbClr val="A365D1"/>
              </a:solidFill>
              <a:latin typeface="+mj-ea"/>
              <a:ea typeface="+mj-ea"/>
            </a:endParaRPr>
          </a:p>
          <a:p>
            <a:pPr fontAlgn="base"/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</p:spTree>
    <p:extLst>
      <p:ext uri="{BB962C8B-B14F-4D97-AF65-F5344CB8AC3E}">
        <p14:creationId xmlns:p14="http://schemas.microsoft.com/office/powerpoint/2010/main" val="3413091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706" y="1052736"/>
            <a:ext cx="7918834" cy="56630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altLang="ko-KR" sz="2000" b="1" dirty="0">
                <a:solidFill>
                  <a:srgbClr val="A365D1"/>
                </a:solidFill>
                <a:latin typeface="+mj-ea"/>
              </a:rPr>
              <a:t>4. </a:t>
            </a:r>
            <a:r>
              <a:rPr lang="ko-KR" altLang="en-US" sz="2000" b="1" dirty="0">
                <a:solidFill>
                  <a:srgbClr val="A365D1"/>
                </a:solidFill>
                <a:latin typeface="+mj-ea"/>
              </a:rPr>
              <a:t>노동자의 노동환경 악화와 인권 </a:t>
            </a:r>
            <a:endParaRPr lang="en-US" altLang="ko-KR" sz="2000" b="1" dirty="0">
              <a:solidFill>
                <a:srgbClr val="A365D1"/>
              </a:solidFill>
              <a:latin typeface="+mj-ea"/>
            </a:endParaRPr>
          </a:p>
          <a:p>
            <a:pPr fontAlgn="base"/>
            <a:endParaRPr lang="en-US" altLang="ko-KR" b="1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19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세기 말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2</a:t>
            </a:r>
            <a:r>
              <a:rPr lang="ko-KR" altLang="en-US" sz="1600" dirty="0" err="1">
                <a:solidFill>
                  <a:schemeClr val="tx2"/>
                </a:solidFill>
                <a:latin typeface="+mj-ea"/>
              </a:rPr>
              <a:t>차산업혁명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전기의 발명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 </a:t>
            </a:r>
            <a:r>
              <a:rPr lang="en-US" altLang="ko-KR" sz="1600" dirty="0">
                <a:solidFill>
                  <a:schemeClr val="tx2"/>
                </a:solidFill>
              </a:rPr>
              <a:t>-&gt;  </a:t>
            </a:r>
            <a:r>
              <a:rPr lang="ko-KR" altLang="en-US" sz="1600" dirty="0">
                <a:solidFill>
                  <a:schemeClr val="tx2"/>
                </a:solidFill>
              </a:rPr>
              <a:t>대량생산체제   </a:t>
            </a:r>
            <a:r>
              <a:rPr lang="en-US" altLang="ko-KR" sz="1600" dirty="0">
                <a:solidFill>
                  <a:schemeClr val="tx2"/>
                </a:solidFill>
              </a:rPr>
              <a:t>–&gt;  </a:t>
            </a:r>
            <a:r>
              <a:rPr lang="ko-KR" altLang="en-US" sz="1600" dirty="0">
                <a:solidFill>
                  <a:schemeClr val="tx2"/>
                </a:solidFill>
              </a:rPr>
              <a:t>도시화</a:t>
            </a:r>
            <a:r>
              <a:rPr lang="en-US" altLang="ko-KR" sz="1600" dirty="0">
                <a:solidFill>
                  <a:schemeClr val="tx2"/>
                </a:solidFill>
              </a:rPr>
              <a:t>, </a:t>
            </a:r>
            <a:r>
              <a:rPr lang="ko-KR" altLang="en-US" sz="1600" dirty="0">
                <a:solidFill>
                  <a:schemeClr val="tx2"/>
                </a:solidFill>
              </a:rPr>
              <a:t>노동수요 급증</a:t>
            </a:r>
            <a:endParaRPr lang="en-US" altLang="ko-KR" sz="1600" dirty="0">
              <a:solidFill>
                <a:schemeClr val="tx2"/>
              </a:solidFill>
            </a:endParaRPr>
          </a:p>
          <a:p>
            <a:pPr fontAlgn="base"/>
            <a:endParaRPr lang="en-US" altLang="ko-KR" sz="1600" dirty="0">
              <a:solidFill>
                <a:schemeClr val="tx2"/>
              </a:solidFill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    -&gt;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노동자의 근무환경 악화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/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아동의 노동 착취와 학대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저임금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, 16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시간 근무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)</a:t>
            </a:r>
          </a:p>
          <a:p>
            <a:pPr fontAlgn="base"/>
            <a:endParaRPr lang="ko-KR" altLang="en-US" sz="1600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1929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년 대공황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(Great Depression) -&gt; 1930~40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년대 노동시장 공급초과 </a:t>
            </a:r>
            <a:endParaRPr lang="en-US" altLang="ko-KR" sz="1600" dirty="0">
              <a:solidFill>
                <a:schemeClr val="tx2"/>
              </a:solidFill>
              <a:latin typeface="+mj-ea"/>
            </a:endParaRPr>
          </a:p>
          <a:p>
            <a:pPr fontAlgn="base"/>
            <a:endParaRPr lang="en-US" altLang="ko-KR" sz="1600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   -&gt;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근로환경 악화 및 노동착취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저임금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, underpayment)</a:t>
            </a:r>
          </a:p>
          <a:p>
            <a:pPr fontAlgn="base"/>
            <a:endParaRPr lang="ko-KR" altLang="en-US" sz="1600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  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-&gt;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노동자 인권과 근로환경 개선 및 노동권 강화 위한 </a:t>
            </a:r>
            <a:r>
              <a:rPr lang="ko-KR" altLang="en-US" sz="1600" dirty="0" err="1">
                <a:solidFill>
                  <a:schemeClr val="tx2"/>
                </a:solidFill>
                <a:latin typeface="+mj-ea"/>
              </a:rPr>
              <a:t>법제도화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노동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3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권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)</a:t>
            </a:r>
          </a:p>
          <a:p>
            <a:pPr fontAlgn="base"/>
            <a:endParaRPr lang="ko-KR" altLang="en-US" b="1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  <a:latin typeface="+mj-ea"/>
              </a:rPr>
              <a:t>5. 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1950~60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년대 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Civil Rights Movements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 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A365D1"/>
                </a:solidFill>
                <a:latin typeface="+mn-ea"/>
              </a:rPr>
              <a:t>민권운동</a:t>
            </a:r>
            <a:r>
              <a:rPr lang="en-US" altLang="ko-KR" b="1" dirty="0">
                <a:solidFill>
                  <a:srgbClr val="A365D1"/>
                </a:solidFill>
                <a:latin typeface="+mn-ea"/>
              </a:rPr>
              <a:t>) </a:t>
            </a:r>
          </a:p>
          <a:p>
            <a:pPr fontAlgn="base"/>
            <a:endParaRPr lang="en-US" altLang="ko-KR" sz="1600" b="1" dirty="0">
              <a:solidFill>
                <a:srgbClr val="A365D1"/>
              </a:solidFill>
              <a:latin typeface="+mn-ea"/>
              <a:ea typeface="+mj-ea"/>
            </a:endParaRPr>
          </a:p>
          <a:p>
            <a:pPr fontAlgn="base"/>
            <a:r>
              <a:rPr lang="en-US" altLang="ko-KR" sz="1600" b="1" dirty="0">
                <a:solidFill>
                  <a:srgbClr val="A365D1"/>
                </a:solidFill>
                <a:latin typeface="+mn-ea"/>
                <a:ea typeface="+mj-ea"/>
              </a:rPr>
              <a:t>    </a:t>
            </a:r>
            <a:r>
              <a:rPr lang="en-US" altLang="ko-KR" sz="1600" dirty="0">
                <a:solidFill>
                  <a:schemeClr val="tx2"/>
                </a:solidFill>
                <a:latin typeface="+mj-ea"/>
                <a:ea typeface="+mj-ea"/>
              </a:rPr>
              <a:t>1954 </a:t>
            </a:r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Brown Decision : </a:t>
            </a:r>
            <a:r>
              <a:rPr lang="ko-KR" altLang="en-US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차별 금지에 대한 미국 대법원의 역사적 판결</a:t>
            </a:r>
            <a:endParaRPr lang="en-US" altLang="ko-KR" sz="16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          “Separate-but-equal” is against the Constitution. </a:t>
            </a:r>
          </a:p>
          <a:p>
            <a:pPr fontAlgn="base"/>
            <a:endParaRPr lang="en-US" altLang="ko-KR" sz="16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Civil Rights Movements : Martin Luther King, Jr</a:t>
            </a:r>
          </a:p>
          <a:p>
            <a:pPr fontAlgn="base"/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</a:p>
          <a:p>
            <a:pPr fontAlgn="base"/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Civil Rights </a:t>
            </a:r>
            <a:r>
              <a:rPr lang="ko-KR" altLang="en-US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법제도화</a:t>
            </a:r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: Affirmative Action Programs (Kennedy’s executive order) </a:t>
            </a:r>
            <a:endParaRPr lang="ko-KR" altLang="en-US" sz="16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6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                             Civil Rights Act of 1965 (Johnson Administration)</a:t>
            </a:r>
          </a:p>
          <a:p>
            <a:pPr fontAlgn="base"/>
            <a:endParaRPr lang="ko-KR" altLang="en-US" sz="1600" b="1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</p:spTree>
    <p:extLst>
      <p:ext uri="{BB962C8B-B14F-4D97-AF65-F5344CB8AC3E}">
        <p14:creationId xmlns:p14="http://schemas.microsoft.com/office/powerpoint/2010/main" val="137163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8631" y="980728"/>
            <a:ext cx="744442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>
                <a:solidFill>
                  <a:srgbClr val="A365D1"/>
                </a:solidFill>
                <a:latin typeface="+mj-ea"/>
              </a:rPr>
              <a:t>6. 1970</a:t>
            </a:r>
            <a:r>
              <a:rPr lang="ko-KR" altLang="en-US" b="1" dirty="0">
                <a:solidFill>
                  <a:srgbClr val="A365D1"/>
                </a:solidFill>
                <a:latin typeface="+mj-ea"/>
              </a:rPr>
              <a:t>년대 역차별</a:t>
            </a:r>
            <a:r>
              <a:rPr lang="en-US" altLang="ko-KR" b="1" dirty="0">
                <a:solidFill>
                  <a:srgbClr val="A365D1"/>
                </a:solidFill>
                <a:latin typeface="+mj-ea"/>
              </a:rPr>
              <a:t> (Reverse Discrimination)</a:t>
            </a:r>
          </a:p>
          <a:p>
            <a:pPr fontAlgn="base"/>
            <a:endParaRPr lang="en-US" altLang="ko-KR" b="1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en-US" altLang="ko-KR" b="1" dirty="0">
                <a:solidFill>
                  <a:schemeClr val="tx2"/>
                </a:solidFill>
                <a:latin typeface="+mj-ea"/>
              </a:rPr>
              <a:t>   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Bakke v. UC Regents Case (UC, Davis) :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기회의 평등권 침해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-&gt;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위헌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판결</a:t>
            </a:r>
            <a:endParaRPr lang="en-US" altLang="ko-KR" sz="1600" dirty="0">
              <a:solidFill>
                <a:schemeClr val="tx2"/>
              </a:solidFill>
              <a:latin typeface="+mj-ea"/>
            </a:endParaRPr>
          </a:p>
          <a:p>
            <a:pPr fontAlgn="base"/>
            <a:endParaRPr lang="en-US" altLang="ko-KR" b="1" dirty="0">
              <a:solidFill>
                <a:srgbClr val="A365D1"/>
              </a:solidFill>
              <a:latin typeface="+mj-ea"/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  <a:latin typeface="+mj-ea"/>
              </a:rPr>
              <a:t>7. </a:t>
            </a:r>
            <a:r>
              <a:rPr lang="ko-KR" altLang="en-US" b="1" dirty="0">
                <a:solidFill>
                  <a:srgbClr val="A365D1"/>
                </a:solidFill>
                <a:latin typeface="+mj-ea"/>
              </a:rPr>
              <a:t>인종적</a:t>
            </a:r>
            <a:r>
              <a:rPr lang="en-US" altLang="ko-KR" b="1" dirty="0">
                <a:solidFill>
                  <a:srgbClr val="A365D1"/>
                </a:solidFill>
                <a:latin typeface="+mj-ea"/>
              </a:rPr>
              <a:t>/</a:t>
            </a:r>
            <a:r>
              <a:rPr lang="ko-KR" altLang="en-US" b="1" dirty="0">
                <a:solidFill>
                  <a:srgbClr val="A365D1"/>
                </a:solidFill>
                <a:latin typeface="+mj-ea"/>
              </a:rPr>
              <a:t>민족적 차별과 인권침해 </a:t>
            </a:r>
            <a:endParaRPr lang="en-US" altLang="ko-KR" b="1" dirty="0">
              <a:solidFill>
                <a:srgbClr val="A365D1"/>
              </a:solidFill>
              <a:latin typeface="+mj-ea"/>
            </a:endParaRPr>
          </a:p>
          <a:p>
            <a:pPr fontAlgn="base"/>
            <a:r>
              <a:rPr lang="ko-KR" altLang="en-US" b="1" dirty="0">
                <a:solidFill>
                  <a:srgbClr val="A365D1"/>
                </a:solidFill>
                <a:latin typeface="+mj-ea"/>
              </a:rPr>
              <a:t> </a:t>
            </a:r>
            <a:endParaRPr lang="en-US" altLang="ko-KR" b="1" dirty="0">
              <a:solidFill>
                <a:srgbClr val="A365D1"/>
              </a:solidFill>
              <a:latin typeface="+mj-ea"/>
            </a:endParaRPr>
          </a:p>
          <a:p>
            <a:pPr fontAlgn="base"/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노예제도 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-&gt; Civil War (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남북전쟁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) </a:t>
            </a:r>
          </a:p>
          <a:p>
            <a:pPr fontAlgn="base"/>
            <a:endParaRPr lang="en-US" altLang="ko-KR" sz="1600" dirty="0">
              <a:solidFill>
                <a:schemeClr val="accent1">
                  <a:lumMod val="50000"/>
                </a:schemeClr>
              </a:solidFill>
              <a:latin typeface="+mj-ea"/>
            </a:endParaRPr>
          </a:p>
          <a:p>
            <a:pPr fontAlgn="base"/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   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나치의 유대인 차별과 학대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/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학살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(Holocaust)</a:t>
            </a:r>
          </a:p>
          <a:p>
            <a:pPr fontAlgn="base"/>
            <a:endParaRPr lang="en-US" altLang="ko-KR" sz="1600" dirty="0">
              <a:solidFill>
                <a:schemeClr val="accent1">
                  <a:lumMod val="50000"/>
                </a:schemeClr>
              </a:solidFill>
              <a:latin typeface="+mj-ea"/>
            </a:endParaRPr>
          </a:p>
          <a:p>
            <a:pPr fontAlgn="base"/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   유럽의 유태인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/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집시 민족 차별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, 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보스니아 민족 말살 정책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 </a:t>
            </a:r>
          </a:p>
          <a:p>
            <a:pPr fontAlgn="base"/>
            <a:endParaRPr lang="en-US" altLang="ko-KR" sz="1600" dirty="0">
              <a:solidFill>
                <a:schemeClr val="accent1">
                  <a:lumMod val="50000"/>
                </a:schemeClr>
              </a:solidFill>
              <a:latin typeface="+mj-ea"/>
            </a:endParaRPr>
          </a:p>
          <a:p>
            <a:pPr fontAlgn="base"/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   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단일 민족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(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중국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-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일본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-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한국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)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의 타민족 차별 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, </a:t>
            </a:r>
            <a:endParaRPr lang="en-US" altLang="ko-KR" sz="1600" dirty="0" smtClean="0">
              <a:solidFill>
                <a:schemeClr val="accent1">
                  <a:lumMod val="50000"/>
                </a:schemeClr>
              </a:solidFill>
              <a:latin typeface="+mj-ea"/>
            </a:endParaRPr>
          </a:p>
          <a:p>
            <a:pPr fontAlgn="base"/>
            <a:endParaRPr lang="en-US" altLang="ko-KR" sz="1600" dirty="0">
              <a:solidFill>
                <a:schemeClr val="accent1">
                  <a:lumMod val="50000"/>
                </a:schemeClr>
              </a:solidFill>
              <a:latin typeface="+mj-ea"/>
            </a:endParaRPr>
          </a:p>
          <a:p>
            <a:pPr fontAlgn="base"/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  <a:t>  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  <a:t>미국의 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인종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/</a:t>
            </a:r>
            <a:r>
              <a:rPr lang="ko-KR" altLang="en-US" sz="1600" dirty="0">
                <a:solidFill>
                  <a:schemeClr val="accent1">
                    <a:lumMod val="50000"/>
                  </a:schemeClr>
                </a:solidFill>
                <a:latin typeface="+mj-ea"/>
              </a:rPr>
              <a:t>민족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  <a:t>차별 </a:t>
            </a:r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+mj-ea"/>
              </a:rPr>
              <a:t>: </a:t>
            </a:r>
            <a:r>
              <a:rPr lang="ko-KR" altLang="en-US" sz="1600" dirty="0" smtClean="0"/>
              <a:t>미국의 </a:t>
            </a:r>
            <a:r>
              <a:rPr lang="ko-KR" altLang="en-US" sz="1600" dirty="0"/>
              <a:t>흑인에 대한 차별 </a:t>
            </a:r>
            <a:r>
              <a:rPr lang="en-US" altLang="ko-KR" sz="1600" dirty="0"/>
              <a:t>cf.) KKK (Ku Klux Klan) </a:t>
            </a:r>
          </a:p>
          <a:p>
            <a:pPr fontAlgn="base"/>
            <a:endParaRPr lang="en-US" altLang="ko-KR" sz="1600" b="1" dirty="0">
              <a:latin typeface="+mj-ea"/>
            </a:endParaRPr>
          </a:p>
          <a:p>
            <a:pPr fontAlgn="base"/>
            <a:r>
              <a:rPr lang="en-US" altLang="ko-KR" b="1" dirty="0">
                <a:solidFill>
                  <a:srgbClr val="A365D1"/>
                </a:solidFill>
                <a:latin typeface="+mj-ea"/>
              </a:rPr>
              <a:t>8. </a:t>
            </a:r>
            <a:r>
              <a:rPr lang="ko-KR" altLang="en-US" b="1" dirty="0" err="1">
                <a:solidFill>
                  <a:srgbClr val="A365D1"/>
                </a:solidFill>
                <a:latin typeface="+mj-ea"/>
              </a:rPr>
              <a:t>성불평등</a:t>
            </a:r>
            <a:r>
              <a:rPr lang="en-US" altLang="ko-KR" b="1" dirty="0">
                <a:solidFill>
                  <a:srgbClr val="A365D1"/>
                </a:solidFill>
                <a:latin typeface="+mj-ea"/>
              </a:rPr>
              <a:t> (Gender Inequality)</a:t>
            </a:r>
          </a:p>
          <a:p>
            <a:pPr fontAlgn="base"/>
            <a:endParaRPr lang="en-US" altLang="ko-KR" b="1" dirty="0">
              <a:solidFill>
                <a:srgbClr val="A365D1"/>
              </a:solidFill>
              <a:latin typeface="+mj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    </a:t>
            </a:r>
            <a:r>
              <a:rPr lang="ko-KR" altLang="en-US" sz="160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임금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사회적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/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경력 이동의 법적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제도적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,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개인적 남녀 차별</a:t>
            </a:r>
            <a:endParaRPr lang="en-US" altLang="ko-KR" sz="1600" dirty="0">
              <a:solidFill>
                <a:schemeClr val="tx2"/>
              </a:solidFill>
              <a:latin typeface="+mj-ea"/>
            </a:endParaRPr>
          </a:p>
          <a:p>
            <a:pPr fontAlgn="base"/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    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성차별의 사회적 관행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(social practices)</a:t>
            </a:r>
            <a:r>
              <a:rPr lang="ko-KR" altLang="en-US" sz="1600" dirty="0">
                <a:solidFill>
                  <a:schemeClr val="tx2"/>
                </a:solidFill>
                <a:latin typeface="+mj-ea"/>
              </a:rPr>
              <a:t> </a:t>
            </a:r>
            <a:r>
              <a:rPr lang="en-US" altLang="ko-KR" sz="1600" dirty="0">
                <a:solidFill>
                  <a:schemeClr val="tx2"/>
                </a:solidFill>
                <a:latin typeface="+mj-ea"/>
              </a:rPr>
              <a:t>: glass-ceiling effect</a:t>
            </a:r>
          </a:p>
          <a:p>
            <a:pPr fontAlgn="base"/>
            <a:endParaRPr lang="en-US" altLang="ko-KR" sz="1600" dirty="0">
              <a:solidFill>
                <a:schemeClr val="tx2"/>
              </a:solidFill>
              <a:latin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706" y="292006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인권의 역사</a:t>
            </a:r>
          </a:p>
        </p:txBody>
      </p:sp>
    </p:spTree>
    <p:extLst>
      <p:ext uri="{BB962C8B-B14F-4D97-AF65-F5344CB8AC3E}">
        <p14:creationId xmlns:p14="http://schemas.microsoft.com/office/powerpoint/2010/main" val="2105344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온난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온난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온난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TM01859868[[fn=온난]]</Template>
  <TotalTime>628</TotalTime>
  <Words>1940</Words>
  <Application>Microsoft Office PowerPoint</Application>
  <PresentationFormat>화면 슬라이드 쇼(4:3)</PresentationFormat>
  <Paragraphs>360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맑은 고딕</vt:lpstr>
      <vt:lpstr>Arial</vt:lpstr>
      <vt:lpstr>Calibri</vt:lpstr>
      <vt:lpstr>온난</vt:lpstr>
      <vt:lpstr>  인권과 학생지도    </vt:lpstr>
      <vt:lpstr>목차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인권과 학생지도</dc:title>
  <dc:creator>Hana</dc:creator>
  <cp:lastModifiedBy>하나고</cp:lastModifiedBy>
  <cp:revision>85</cp:revision>
  <dcterms:created xsi:type="dcterms:W3CDTF">2019-10-02T00:56:58Z</dcterms:created>
  <dcterms:modified xsi:type="dcterms:W3CDTF">2022-05-18T23:50:11Z</dcterms:modified>
</cp:coreProperties>
</file>